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2" r:id="rId5"/>
    <p:sldId id="259" r:id="rId6"/>
    <p:sldId id="260" r:id="rId7"/>
    <p:sldId id="261" r:id="rId8"/>
    <p:sldId id="263" r:id="rId9"/>
    <p:sldId id="264" r:id="rId10"/>
    <p:sldId id="285" r:id="rId11"/>
    <p:sldId id="270" r:id="rId12"/>
    <p:sldId id="271" r:id="rId13"/>
    <p:sldId id="272" r:id="rId14"/>
    <p:sldId id="273" r:id="rId15"/>
    <p:sldId id="274" r:id="rId16"/>
    <p:sldId id="265" r:id="rId17"/>
    <p:sldId id="266" r:id="rId18"/>
    <p:sldId id="267" r:id="rId19"/>
    <p:sldId id="268" r:id="rId20"/>
    <p:sldId id="269" r:id="rId21"/>
    <p:sldId id="275" r:id="rId22"/>
    <p:sldId id="276" r:id="rId23"/>
    <p:sldId id="277" r:id="rId24"/>
    <p:sldId id="283" r:id="rId25"/>
    <p:sldId id="278" r:id="rId26"/>
    <p:sldId id="279" r:id="rId27"/>
    <p:sldId id="280" r:id="rId28"/>
    <p:sldId id="281" r:id="rId29"/>
    <p:sldId id="282" r:id="rId30"/>
    <p:sldId id="284" r:id="rId31"/>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6600CC"/>
    <a:srgbClr val="0000CC"/>
    <a:srgbClr val="FF0066"/>
    <a:srgbClr val="FF0000"/>
    <a:srgbClr val="CC99FF"/>
    <a:srgbClr val="00FF99"/>
    <a:srgbClr val="99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24" autoAdjust="0"/>
  </p:normalViewPr>
  <p:slideViewPr>
    <p:cSldViewPr>
      <p:cViewPr varScale="1">
        <p:scale>
          <a:sx n="66" d="100"/>
          <a:sy n="66" d="100"/>
        </p:scale>
        <p:origin x="-6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Segnaposto data 29"/>
          <p:cNvSpPr>
            <a:spLocks noGrp="1"/>
          </p:cNvSpPr>
          <p:nvPr>
            <p:ph type="dt" sz="half" idx="10"/>
          </p:nvPr>
        </p:nvSpPr>
        <p:spPr/>
        <p:txBody>
          <a:bodyPr/>
          <a:lstStyle>
            <a:lvl1pPr>
              <a:defRPr/>
            </a:lvl1pPr>
          </a:lstStyle>
          <a:p>
            <a:pPr>
              <a:defRPr/>
            </a:pPr>
            <a:fld id="{3FBD32D3-ED45-460B-A3B4-DA1E374C42E4}" type="datetimeFigureOut">
              <a:rPr lang="it-IT"/>
              <a:pPr>
                <a:defRPr/>
              </a:pPr>
              <a:t>22/12/2015</a:t>
            </a:fld>
            <a:endParaRPr lang="it-IT"/>
          </a:p>
        </p:txBody>
      </p:sp>
      <p:sp>
        <p:nvSpPr>
          <p:cNvPr id="5" name="Segnaposto piè di pagina 18"/>
          <p:cNvSpPr>
            <a:spLocks noGrp="1"/>
          </p:cNvSpPr>
          <p:nvPr>
            <p:ph type="ftr" sz="quarter" idx="11"/>
          </p:nvPr>
        </p:nvSpPr>
        <p:spPr/>
        <p:txBody>
          <a:bodyPr/>
          <a:lstStyle>
            <a:lvl1pPr>
              <a:defRPr/>
            </a:lvl1pPr>
          </a:lstStyle>
          <a:p>
            <a:pPr>
              <a:defRPr/>
            </a:pPr>
            <a:endParaRPr lang="it-IT"/>
          </a:p>
        </p:txBody>
      </p:sp>
      <p:sp>
        <p:nvSpPr>
          <p:cNvPr id="6" name="Segnaposto numero diapositiva 26"/>
          <p:cNvSpPr>
            <a:spLocks noGrp="1"/>
          </p:cNvSpPr>
          <p:nvPr>
            <p:ph type="sldNum" sz="quarter" idx="12"/>
          </p:nvPr>
        </p:nvSpPr>
        <p:spPr/>
        <p:txBody>
          <a:bodyPr/>
          <a:lstStyle>
            <a:lvl1pPr>
              <a:defRPr/>
            </a:lvl1pPr>
          </a:lstStyle>
          <a:p>
            <a:pPr>
              <a:defRPr/>
            </a:pPr>
            <a:fld id="{544BB7EC-721C-4F46-A27B-93A83E7069B6}"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D6529314-9A30-413E-8E07-0D4F50D46642}" type="datetimeFigureOut">
              <a:rPr lang="it-IT"/>
              <a:pPr>
                <a:defRPr/>
              </a:pPr>
              <a:t>22/12/2015</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119B478A-6B67-44DE-A2C3-5F0080BCADAE}"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2EEE8865-F24F-403F-B18E-6C5104631922}" type="datetimeFigureOut">
              <a:rPr lang="it-IT"/>
              <a:pPr>
                <a:defRPr/>
              </a:pPr>
              <a:t>22/12/2015</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97274456-1CA1-47AD-B042-EDECE38EAEB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1DC92A51-78B6-456A-8597-1D663BA0F0C6}" type="datetimeFigureOut">
              <a:rPr lang="it-IT"/>
              <a:pPr>
                <a:defRPr/>
              </a:pPr>
              <a:t>22/12/2015</a:t>
            </a:fld>
            <a:endParaRPr lang="it-IT"/>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A0BEF9E9-C9FA-4C0E-B986-FE9C31E64541}"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EC13D72-C78F-4F7C-A329-161E11F4A44D}" type="datetimeFigureOut">
              <a:rPr lang="it-IT"/>
              <a:pPr>
                <a:defRPr/>
              </a:pPr>
              <a:t>22/12/2015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CD091E4-5F10-462F-A91A-5176AA189DD7}"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E28AEE7A-A18C-42DE-B499-D4C9C4615E9F}" type="datetimeFigureOut">
              <a:rPr lang="it-IT"/>
              <a:pPr>
                <a:defRPr/>
              </a:pPr>
              <a:t>22/12/2015</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D64B1C09-1ACB-4455-A624-E0AEA5A17D43}"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9"/>
          <p:cNvSpPr>
            <a:spLocks noGrp="1"/>
          </p:cNvSpPr>
          <p:nvPr>
            <p:ph type="dt" sz="half" idx="10"/>
          </p:nvPr>
        </p:nvSpPr>
        <p:spPr/>
        <p:txBody>
          <a:bodyPr/>
          <a:lstStyle>
            <a:lvl1pPr>
              <a:defRPr/>
            </a:lvl1pPr>
          </a:lstStyle>
          <a:p>
            <a:pPr>
              <a:defRPr/>
            </a:pPr>
            <a:fld id="{1F8484DB-B107-400B-8654-AC99126FCC54}" type="datetimeFigureOut">
              <a:rPr lang="it-IT"/>
              <a:pPr>
                <a:defRPr/>
              </a:pPr>
              <a:t>22/12/2015</a:t>
            </a:fld>
            <a:endParaRPr lang="it-IT"/>
          </a:p>
        </p:txBody>
      </p:sp>
      <p:sp>
        <p:nvSpPr>
          <p:cNvPr id="8" name="Segnaposto piè di pagina 21"/>
          <p:cNvSpPr>
            <a:spLocks noGrp="1"/>
          </p:cNvSpPr>
          <p:nvPr>
            <p:ph type="ftr" sz="quarter" idx="11"/>
          </p:nvPr>
        </p:nvSpPr>
        <p:spPr/>
        <p:txBody>
          <a:bodyPr/>
          <a:lstStyle>
            <a:lvl1pPr>
              <a:defRPr/>
            </a:lvl1pPr>
          </a:lstStyle>
          <a:p>
            <a:pPr>
              <a:defRPr/>
            </a:pPr>
            <a:endParaRPr lang="it-IT"/>
          </a:p>
        </p:txBody>
      </p:sp>
      <p:sp>
        <p:nvSpPr>
          <p:cNvPr id="9" name="Segnaposto numero diapositiva 17"/>
          <p:cNvSpPr>
            <a:spLocks noGrp="1"/>
          </p:cNvSpPr>
          <p:nvPr>
            <p:ph type="sldNum" sz="quarter" idx="12"/>
          </p:nvPr>
        </p:nvSpPr>
        <p:spPr/>
        <p:txBody>
          <a:bodyPr/>
          <a:lstStyle>
            <a:lvl1pPr>
              <a:defRPr/>
            </a:lvl1pPr>
          </a:lstStyle>
          <a:p>
            <a:pPr>
              <a:defRPr/>
            </a:pPr>
            <a:fld id="{3E096A42-F894-4DF3-9E3E-349406205F00}"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data 9"/>
          <p:cNvSpPr>
            <a:spLocks noGrp="1"/>
          </p:cNvSpPr>
          <p:nvPr>
            <p:ph type="dt" sz="half" idx="10"/>
          </p:nvPr>
        </p:nvSpPr>
        <p:spPr/>
        <p:txBody>
          <a:bodyPr/>
          <a:lstStyle>
            <a:lvl1pPr>
              <a:defRPr/>
            </a:lvl1pPr>
          </a:lstStyle>
          <a:p>
            <a:pPr>
              <a:defRPr/>
            </a:pPr>
            <a:fld id="{6EBB672E-C363-46BE-9D67-48D92DC2B6A1}" type="datetimeFigureOut">
              <a:rPr lang="it-IT"/>
              <a:pPr>
                <a:defRPr/>
              </a:pPr>
              <a:t>22/12/2015</a:t>
            </a:fld>
            <a:endParaRPr lang="it-IT"/>
          </a:p>
        </p:txBody>
      </p:sp>
      <p:sp>
        <p:nvSpPr>
          <p:cNvPr id="4" name="Segnaposto piè di pagina 21"/>
          <p:cNvSpPr>
            <a:spLocks noGrp="1"/>
          </p:cNvSpPr>
          <p:nvPr>
            <p:ph type="ftr" sz="quarter" idx="11"/>
          </p:nvPr>
        </p:nvSpPr>
        <p:spPr/>
        <p:txBody>
          <a:bodyPr/>
          <a:lstStyle>
            <a:lvl1pPr>
              <a:defRPr/>
            </a:lvl1pPr>
          </a:lstStyle>
          <a:p>
            <a:pPr>
              <a:defRPr/>
            </a:pPr>
            <a:endParaRPr lang="it-IT"/>
          </a:p>
        </p:txBody>
      </p:sp>
      <p:sp>
        <p:nvSpPr>
          <p:cNvPr id="5" name="Segnaposto numero diapositiva 17"/>
          <p:cNvSpPr>
            <a:spLocks noGrp="1"/>
          </p:cNvSpPr>
          <p:nvPr>
            <p:ph type="sldNum" sz="quarter" idx="12"/>
          </p:nvPr>
        </p:nvSpPr>
        <p:spPr/>
        <p:txBody>
          <a:bodyPr/>
          <a:lstStyle>
            <a:lvl1pPr>
              <a:defRPr/>
            </a:lvl1pPr>
          </a:lstStyle>
          <a:p>
            <a:pPr>
              <a:defRPr/>
            </a:pPr>
            <a:fld id="{7F28F79B-CB39-47C0-A53C-4AE98690858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2EE1BC77-9AE9-460C-A7EA-AEE9660EF4AF}" type="datetimeFigureOut">
              <a:rPr lang="it-IT"/>
              <a:pPr>
                <a:defRPr/>
              </a:pPr>
              <a:t>22/12/2015</a:t>
            </a:fld>
            <a:endParaRPr lang="it-IT"/>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81107486-467A-4FDC-BF60-6E19EB2F8FD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68A1C772-19AE-4F02-86F4-77F3522A290F}" type="datetimeFigureOut">
              <a:rPr lang="it-IT"/>
              <a:pPr>
                <a:defRPr/>
              </a:pPr>
              <a:t>22/12/2015</a:t>
            </a:fld>
            <a:endParaRPr lang="it-IT"/>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21503E30-7A42-4AB2-ACE3-DE7C1D07718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itaglia e arrotonda singolo angolo rettangolo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olo rettangolo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o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smtClean="0"/>
              <a:t>Fare clic per modificare lo stile del titolo</a:t>
            </a:r>
            <a:endParaRPr lang="en-US"/>
          </a:p>
        </p:txBody>
      </p:sp>
      <p:sp>
        <p:nvSpPr>
          <p:cNvPr id="4" name="Segnaposto tes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smtClean="0"/>
              <a:t>Fare clic sull'icona per inserire un'immagine</a:t>
            </a:r>
            <a:endParaRPr lang="en-US" noProof="0" dirty="0"/>
          </a:p>
        </p:txBody>
      </p:sp>
      <p:sp>
        <p:nvSpPr>
          <p:cNvPr id="9" name="Segnaposto data 4"/>
          <p:cNvSpPr>
            <a:spLocks noGrp="1"/>
          </p:cNvSpPr>
          <p:nvPr>
            <p:ph type="dt" sz="half" idx="10"/>
          </p:nvPr>
        </p:nvSpPr>
        <p:spPr/>
        <p:txBody>
          <a:bodyPr/>
          <a:lstStyle>
            <a:lvl1pPr>
              <a:defRPr/>
            </a:lvl1pPr>
          </a:lstStyle>
          <a:p>
            <a:pPr>
              <a:defRPr/>
            </a:pPr>
            <a:fld id="{1D0E9957-4A4C-47AD-8F06-888C1A7F883B}" type="datetimeFigureOut">
              <a:rPr lang="it-IT"/>
              <a:pPr>
                <a:defRPr/>
              </a:pPr>
              <a:t>22/12/2015</a:t>
            </a:fld>
            <a:endParaRPr lang="it-IT"/>
          </a:p>
        </p:txBody>
      </p:sp>
      <p:sp>
        <p:nvSpPr>
          <p:cNvPr id="10" name="Segnaposto piè di pagina 5"/>
          <p:cNvSpPr>
            <a:spLocks noGrp="1"/>
          </p:cNvSpPr>
          <p:nvPr>
            <p:ph type="ftr" sz="quarter" idx="11"/>
          </p:nvPr>
        </p:nvSpPr>
        <p:spPr/>
        <p:txBody>
          <a:bodyPr/>
          <a:lstStyle>
            <a:lvl1pPr>
              <a:defRPr/>
            </a:lvl1pPr>
          </a:lstStyle>
          <a:p>
            <a:pPr>
              <a:defRPr/>
            </a:pPr>
            <a:endParaRPr lang="it-IT"/>
          </a:p>
        </p:txBody>
      </p:sp>
      <p:sp>
        <p:nvSpPr>
          <p:cNvPr id="11" name="Segnaposto numero diapositiva 6"/>
          <p:cNvSpPr>
            <a:spLocks noGrp="1"/>
          </p:cNvSpPr>
          <p:nvPr>
            <p:ph type="sldNum" sz="quarter" idx="12"/>
          </p:nvPr>
        </p:nvSpPr>
        <p:spPr>
          <a:xfrm>
            <a:off x="8077200" y="6356350"/>
            <a:ext cx="609600" cy="365125"/>
          </a:xfrm>
        </p:spPr>
        <p:txBody>
          <a:bodyPr/>
          <a:lstStyle>
            <a:lvl1pPr>
              <a:defRPr/>
            </a:lvl1pPr>
          </a:lstStyle>
          <a:p>
            <a:pPr>
              <a:defRPr/>
            </a:pPr>
            <a:fld id="{27F69B7A-3AF2-41C1-831B-7B5B8B492D6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igura a mano libera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Segnaposto tito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it-IT" smtClean="0"/>
              <a:t>Fare clic per modificare lo stile del titolo</a:t>
            </a:r>
            <a:endParaRPr lang="en-US" smtClean="0"/>
          </a:p>
        </p:txBody>
      </p:sp>
      <p:sp>
        <p:nvSpPr>
          <p:cNvPr id="1029" name="Segnaposto tes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F6DEFF0-DF57-4E4E-A859-A43AFA01A3D2}" type="datetimeFigureOut">
              <a:rPr lang="it-IT"/>
              <a:pPr>
                <a:defRPr/>
              </a:pPr>
              <a:t>22/12/2015</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B8C15AE6-585B-4D53-9C6F-6C45EAEC9247}" type="slidenum">
              <a:rPr lang="it-IT"/>
              <a:pPr>
                <a:defRPr/>
              </a:pPr>
              <a:t>‹N›</a:t>
            </a:fld>
            <a:endParaRPr lang="it-IT"/>
          </a:p>
        </p:txBody>
      </p:sp>
      <p:grpSp>
        <p:nvGrpSpPr>
          <p:cNvPr id="1033" name="Gruppo 1"/>
          <p:cNvGrpSpPr>
            <a:grpSpLocks/>
          </p:cNvGrpSpPr>
          <p:nvPr/>
        </p:nvGrpSpPr>
        <p:grpSpPr bwMode="auto">
          <a:xfrm>
            <a:off x="-19050" y="203200"/>
            <a:ext cx="9180513" cy="647700"/>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15" r:id="rId7"/>
    <p:sldLayoutId id="2147483714" r:id="rId8"/>
    <p:sldLayoutId id="2147483722" r:id="rId9"/>
    <p:sldLayoutId id="2147483713" r:id="rId10"/>
    <p:sldLayoutId id="214748371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12722" y="376219"/>
            <a:ext cx="7851648" cy="1828800"/>
          </a:xfrm>
        </p:spPr>
        <p:txBody>
          <a:bodyPr/>
          <a:lstStyle/>
          <a:p>
            <a:pPr eaLnBrk="1" fontAlgn="auto" hangingPunct="1">
              <a:spcAft>
                <a:spcPts val="0"/>
              </a:spcAft>
              <a:defRPr/>
            </a:pPr>
            <a:r>
              <a:rPr lang="it-IT" dirty="0" smtClean="0"/>
              <a:t>L’entrata nell’adolescenza e il rapporto con la scuola:</a:t>
            </a:r>
            <a:endParaRPr lang="it-IT" dirty="0"/>
          </a:p>
        </p:txBody>
      </p:sp>
      <p:sp>
        <p:nvSpPr>
          <p:cNvPr id="13314" name="Sottotitolo 2"/>
          <p:cNvSpPr>
            <a:spLocks noGrp="1"/>
          </p:cNvSpPr>
          <p:nvPr>
            <p:ph type="subTitle" idx="1"/>
          </p:nvPr>
        </p:nvSpPr>
        <p:spPr>
          <a:xfrm>
            <a:off x="533400" y="2133600"/>
            <a:ext cx="7854950" cy="4367213"/>
          </a:xfrm>
        </p:spPr>
        <p:txBody>
          <a:bodyPr/>
          <a:lstStyle/>
          <a:p>
            <a:pPr marR="0" algn="ctr" eaLnBrk="1" hangingPunct="1"/>
            <a:r>
              <a:rPr lang="it-IT" sz="3200" b="1" i="1" smtClean="0">
                <a:solidFill>
                  <a:srgbClr val="5EF0F7"/>
                </a:solidFill>
              </a:rPr>
              <a:t>Il ridimensionamento                                                       dei rapporti e delle priorità</a:t>
            </a:r>
          </a:p>
          <a:p>
            <a:pPr marR="0" algn="ctr" eaLnBrk="1" hangingPunct="1"/>
            <a:endParaRPr lang="it-IT" sz="3200" b="1" i="1" smtClean="0"/>
          </a:p>
          <a:p>
            <a:pPr marR="0" algn="ctr" eaLnBrk="1" hangingPunct="1"/>
            <a:r>
              <a:rPr lang="it-IT" sz="2800" b="1" i="1" smtClean="0">
                <a:solidFill>
                  <a:srgbClr val="0000CC"/>
                </a:solidFill>
              </a:rPr>
              <a:t>18 dicembre 2015</a:t>
            </a:r>
          </a:p>
          <a:p>
            <a:pPr marR="0" algn="ctr" eaLnBrk="1" hangingPunct="1"/>
            <a:r>
              <a:rPr lang="it-IT" sz="2800" b="1" i="1" smtClean="0">
                <a:solidFill>
                  <a:srgbClr val="0000CC"/>
                </a:solidFill>
              </a:rPr>
              <a:t>Istituto Comprensivo San Giorgio di Mantova</a:t>
            </a:r>
          </a:p>
          <a:p>
            <a:pPr marR="0" algn="ctr" eaLnBrk="1" hangingPunct="1"/>
            <a:endParaRPr lang="it-IT" sz="2800" b="1" i="1" smtClean="0">
              <a:solidFill>
                <a:srgbClr val="00FF99"/>
              </a:solidFill>
            </a:endParaRPr>
          </a:p>
          <a:p>
            <a:pPr marR="0" algn="ctr" eaLnBrk="1" hangingPunct="1"/>
            <a:r>
              <a:rPr lang="it-IT" sz="2800" b="1" i="1" smtClean="0">
                <a:solidFill>
                  <a:srgbClr val="660066"/>
                </a:solidFill>
                <a:latin typeface="Monotype Corsiva" pitchFamily="66" charset="0"/>
              </a:rPr>
              <a:t>Dott.ssa Giulia Facchini</a:t>
            </a:r>
          </a:p>
          <a:p>
            <a:pPr marR="0" algn="ctr" eaLnBrk="1" hangingPunct="1"/>
            <a:r>
              <a:rPr lang="it-IT" sz="2800" b="1" i="1" smtClean="0">
                <a:solidFill>
                  <a:srgbClr val="660066"/>
                </a:solidFill>
                <a:latin typeface="Monotype Corsiva" pitchFamily="66" charset="0"/>
              </a:rPr>
              <a:t>Psicologa Clinica</a:t>
            </a:r>
          </a:p>
          <a:p>
            <a:pPr marR="0" eaLnBrk="1" hangingPunct="1"/>
            <a:endParaRPr lang="it-IT" smtClean="0">
              <a:solidFill>
                <a:srgbClr val="66006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323850" y="404813"/>
            <a:ext cx="8229600" cy="1143000"/>
          </a:xfrm>
        </p:spPr>
        <p:txBody>
          <a:bodyPr/>
          <a:lstStyle/>
          <a:p>
            <a:pPr algn="ctr"/>
            <a:r>
              <a:rPr lang="it-IT" smtClean="0"/>
              <a:t>Il disinteresse verso la scuola </a:t>
            </a:r>
          </a:p>
        </p:txBody>
      </p:sp>
      <p:sp>
        <p:nvSpPr>
          <p:cNvPr id="46083" name="Rectangle 3"/>
          <p:cNvSpPr>
            <a:spLocks noGrp="1"/>
          </p:cNvSpPr>
          <p:nvPr>
            <p:ph type="body" idx="1"/>
          </p:nvPr>
        </p:nvSpPr>
        <p:spPr>
          <a:xfrm>
            <a:off x="323850" y="1557338"/>
            <a:ext cx="8351838" cy="5111750"/>
          </a:xfrm>
        </p:spPr>
        <p:txBody>
          <a:bodyPr/>
          <a:lstStyle/>
          <a:p>
            <a:pPr>
              <a:buFont typeface="Wingdings 2" pitchFamily="18" charset="2"/>
              <a:buNone/>
            </a:pPr>
            <a:r>
              <a:rPr lang="it-IT" smtClean="0"/>
              <a:t>   Nell’adolescenza, la mancanza di interesse e il disinvestimento verso la scuola sono fattori che in realtà possono mascherare disagi e intenzioni differenti a seconda del ragazzo:</a:t>
            </a:r>
          </a:p>
          <a:p>
            <a:r>
              <a:rPr lang="it-IT" smtClean="0"/>
              <a:t>Non si sforzano perché credono di non essere in grado, non si sentono all’altezza delle aspettative</a:t>
            </a:r>
          </a:p>
          <a:p>
            <a:r>
              <a:rPr lang="it-IT" smtClean="0"/>
              <a:t>Non svolgono i loro doveri per richiamare l’attenzione(rimprovero per il procrastinare l’inizio dei compiti)</a:t>
            </a:r>
          </a:p>
          <a:p>
            <a:r>
              <a:rPr lang="it-IT" smtClean="0"/>
              <a:t>Faticano a provare interesse verso ciò che studiano e in loro non è presente entusiasmo</a:t>
            </a:r>
          </a:p>
          <a:p>
            <a:endParaRPr lang="it-IT" smtClean="0"/>
          </a:p>
          <a:p>
            <a:endParaRPr lang="it-IT" smtClean="0"/>
          </a:p>
          <a:p>
            <a:endParaRPr lang="it-IT" smtClean="0"/>
          </a:p>
          <a:p>
            <a:pPr>
              <a:buFont typeface="Wingdings 2" pitchFamily="18" charset="2"/>
              <a:buNone/>
            </a:pPr>
            <a:endParaRPr lang="it-IT"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57200" y="704850"/>
            <a:ext cx="8507413" cy="923925"/>
          </a:xfrm>
        </p:spPr>
        <p:txBody>
          <a:bodyPr/>
          <a:lstStyle/>
          <a:p>
            <a:r>
              <a:rPr lang="it-IT" sz="4400" smtClean="0"/>
              <a:t>L’adolescenza e le sue contraddizioni</a:t>
            </a:r>
          </a:p>
        </p:txBody>
      </p:sp>
      <p:sp>
        <p:nvSpPr>
          <p:cNvPr id="22530" name="Rectangle 3"/>
          <p:cNvSpPr>
            <a:spLocks noGrp="1"/>
          </p:cNvSpPr>
          <p:nvPr>
            <p:ph type="body" idx="1"/>
          </p:nvPr>
        </p:nvSpPr>
        <p:spPr/>
        <p:txBody>
          <a:bodyPr/>
          <a:lstStyle/>
          <a:p>
            <a:pPr>
              <a:lnSpc>
                <a:spcPct val="90000"/>
              </a:lnSpc>
            </a:pPr>
            <a:r>
              <a:rPr lang="it-IT" smtClean="0"/>
              <a:t>L’adolescente vorrebbe “prendere le distanze” dai genitori ma, allo stesso tempo, riconosce di aver bisogno ancora della loro guida. </a:t>
            </a:r>
          </a:p>
          <a:p>
            <a:pPr>
              <a:lnSpc>
                <a:spcPct val="90000"/>
              </a:lnSpc>
            </a:pPr>
            <a:r>
              <a:rPr lang="it-IT" smtClean="0"/>
              <a:t>Sfida le loro regole ma contemporaneamente percepisce la loro importanza. </a:t>
            </a:r>
          </a:p>
          <a:p>
            <a:pPr>
              <a:lnSpc>
                <a:spcPct val="90000"/>
              </a:lnSpc>
            </a:pPr>
            <a:r>
              <a:rPr lang="it-IT" smtClean="0"/>
              <a:t>E’ critico verso gli adulti solo per il timore di non riuscire ad essere all’altezza di quello che loro si aspettano da lui.</a:t>
            </a:r>
          </a:p>
          <a:p>
            <a:pPr>
              <a:lnSpc>
                <a:spcPct val="90000"/>
              </a:lnSpc>
            </a:pPr>
            <a:r>
              <a:rPr lang="it-IT" smtClean="0"/>
              <a:t>Ha un atteggiamento talvolta istintivo e nervoso che in realtà serve a mascherare le sue paure e insicurezze.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pPr algn="ctr"/>
            <a:r>
              <a:rPr lang="it-IT" sz="4600" smtClean="0"/>
              <a:t>Il nuovo ruolo del genitore e                   il nuovo ruolo del figlio</a:t>
            </a:r>
          </a:p>
        </p:txBody>
      </p:sp>
      <p:sp>
        <p:nvSpPr>
          <p:cNvPr id="23554" name="Rectangle 3"/>
          <p:cNvSpPr>
            <a:spLocks noGrp="1"/>
          </p:cNvSpPr>
          <p:nvPr>
            <p:ph type="body" idx="1"/>
          </p:nvPr>
        </p:nvSpPr>
        <p:spPr/>
        <p:txBody>
          <a:bodyPr/>
          <a:lstStyle/>
          <a:p>
            <a:pPr>
              <a:lnSpc>
                <a:spcPct val="90000"/>
              </a:lnSpc>
              <a:buFont typeface="Wingdings 2" pitchFamily="18" charset="2"/>
              <a:buNone/>
            </a:pPr>
            <a:r>
              <a:rPr lang="it-IT" smtClean="0"/>
              <a:t>A quest’età si vive un ridimensionamento dei ruoli tra genitori e figli. E’ opportuno che l’adulto si mostri:</a:t>
            </a:r>
          </a:p>
          <a:p>
            <a:pPr>
              <a:lnSpc>
                <a:spcPct val="90000"/>
              </a:lnSpc>
              <a:buFontTx/>
              <a:buChar char="-"/>
            </a:pPr>
            <a:r>
              <a:rPr lang="it-IT" b="1" u="sng" smtClean="0">
                <a:solidFill>
                  <a:srgbClr val="FF0000"/>
                </a:solidFill>
              </a:rPr>
              <a:t>Forte</a:t>
            </a:r>
            <a:r>
              <a:rPr lang="it-IT" smtClean="0"/>
              <a:t>: il figlio necessita più che mai di punti di riferimento e di rappresentarsi esempi di vita importanti. Il genitore dovrebbe porre dei limiti, lasciando il figlio sperimentare nuove situazioni.</a:t>
            </a:r>
          </a:p>
          <a:p>
            <a:pPr>
              <a:lnSpc>
                <a:spcPct val="90000"/>
              </a:lnSpc>
              <a:buFontTx/>
              <a:buChar char="-"/>
            </a:pPr>
            <a:r>
              <a:rPr lang="it-IT" b="1" u="sng" smtClean="0">
                <a:solidFill>
                  <a:srgbClr val="FF0000"/>
                </a:solidFill>
              </a:rPr>
              <a:t>Aperto</a:t>
            </a:r>
            <a:r>
              <a:rPr lang="it-IT" smtClean="0"/>
              <a:t>: in grado di accogliere i vissuti del figlio e di contenere e interpretare il suo spazio emotivo. Dovrebbe riuscire a mettere da parte le critiche continue per mettersi in posizione d’ascolto pronto ad eventuali confronti.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a:xfrm>
            <a:off x="0" y="836613"/>
            <a:ext cx="8785225" cy="923925"/>
          </a:xfrm>
        </p:spPr>
        <p:txBody>
          <a:bodyPr/>
          <a:lstStyle/>
          <a:p>
            <a:pPr algn="ctr"/>
            <a:r>
              <a:rPr lang="it-IT" sz="4600" smtClean="0">
                <a:solidFill>
                  <a:srgbClr val="0000CC"/>
                </a:solidFill>
              </a:rPr>
              <a:t>Il comportamento del genitore                    è fondamentale</a:t>
            </a:r>
          </a:p>
        </p:txBody>
      </p:sp>
      <p:sp>
        <p:nvSpPr>
          <p:cNvPr id="24578" name="Rectangle 3"/>
          <p:cNvSpPr>
            <a:spLocks noGrp="1"/>
          </p:cNvSpPr>
          <p:nvPr>
            <p:ph type="body" idx="1"/>
          </p:nvPr>
        </p:nvSpPr>
        <p:spPr>
          <a:xfrm>
            <a:off x="457200" y="1700213"/>
            <a:ext cx="8229600" cy="4624387"/>
          </a:xfrm>
        </p:spPr>
        <p:txBody>
          <a:bodyPr/>
          <a:lstStyle/>
          <a:p>
            <a:pPr>
              <a:buFont typeface="Wingdings 2" pitchFamily="18" charset="2"/>
              <a:buNone/>
            </a:pPr>
            <a:r>
              <a:rPr lang="it-IT" smtClean="0"/>
              <a:t>Dovremmo ricordare:</a:t>
            </a:r>
          </a:p>
          <a:p>
            <a:r>
              <a:rPr lang="it-IT" smtClean="0"/>
              <a:t>Anche se talvolta veniamo spiazzati da certi comportamenti istintivi, non dobbiamo farci intimorire ma mostrarci </a:t>
            </a:r>
            <a:r>
              <a:rPr lang="it-IT" smtClean="0">
                <a:solidFill>
                  <a:srgbClr val="FF0000"/>
                </a:solidFill>
              </a:rPr>
              <a:t>fermi e coerenti</a:t>
            </a:r>
            <a:r>
              <a:rPr lang="it-IT" smtClean="0"/>
              <a:t>;</a:t>
            </a:r>
          </a:p>
          <a:p>
            <a:r>
              <a:rPr lang="it-IT" smtClean="0"/>
              <a:t>A un figlio adolescente, serve un genitore che continui a fare il padre o la madre, </a:t>
            </a:r>
            <a:r>
              <a:rPr lang="it-IT" smtClean="0">
                <a:solidFill>
                  <a:srgbClr val="FF0000"/>
                </a:solidFill>
              </a:rPr>
              <a:t>non </a:t>
            </a:r>
            <a:r>
              <a:rPr lang="it-IT" smtClean="0"/>
              <a:t>che                            si avvicini come un </a:t>
            </a:r>
            <a:r>
              <a:rPr lang="it-IT" smtClean="0">
                <a:solidFill>
                  <a:srgbClr val="FF0000"/>
                </a:solidFill>
              </a:rPr>
              <a:t>amico</a:t>
            </a:r>
            <a:r>
              <a:rPr lang="it-IT" smtClean="0"/>
              <a:t>;</a:t>
            </a:r>
          </a:p>
          <a:p>
            <a:r>
              <a:rPr lang="it-IT" smtClean="0">
                <a:solidFill>
                  <a:srgbClr val="FF0000"/>
                </a:solidFill>
              </a:rPr>
              <a:t>Evitiamo i conflitti</a:t>
            </a:r>
            <a:r>
              <a:rPr lang="it-IT" smtClean="0"/>
              <a:t> troppo accesi e non perdiamo la pazienza, non servirebbero a risolvere la situazione e non sarebbero un “buon esempio”. </a:t>
            </a:r>
          </a:p>
          <a:p>
            <a:pPr>
              <a:buFont typeface="Wingdings 2" pitchFamily="18" charset="2"/>
              <a:buNone/>
            </a:pPr>
            <a:endParaRPr lang="it-IT" smtClean="0"/>
          </a:p>
          <a:p>
            <a:pPr>
              <a:buFont typeface="Wingdings 2" pitchFamily="18" charset="2"/>
              <a:buNone/>
            </a:pPr>
            <a:endParaRPr lang="it-IT" smtClean="0"/>
          </a:p>
        </p:txBody>
      </p:sp>
      <p:sp>
        <p:nvSpPr>
          <p:cNvPr id="24579" name="Rectangle 4"/>
          <p:cNvSpPr>
            <a:spLocks noChangeArrowheads="1"/>
          </p:cNvSpPr>
          <p:nvPr/>
        </p:nvSpPr>
        <p:spPr bwMode="auto">
          <a:xfrm>
            <a:off x="0" y="0"/>
            <a:ext cx="9144000" cy="0"/>
          </a:xfrm>
          <a:prstGeom prst="rect">
            <a:avLst/>
          </a:prstGeom>
          <a:solidFill>
            <a:srgbClr val="FFFFFF"/>
          </a:solidFill>
          <a:ln w="9525">
            <a:noFill/>
            <a:miter lim="800000"/>
            <a:headEnd/>
            <a:tailEnd/>
          </a:ln>
        </p:spPr>
        <p:txBody>
          <a:bodyPr wrap="none" lIns="0" tIns="0" rIns="0" bIns="0" anchor="ctr">
            <a:spAutoFit/>
          </a:bodyPr>
          <a:lstStyle/>
          <a:p>
            <a:endParaRPr lang="it-IT"/>
          </a:p>
        </p:txBody>
      </p:sp>
      <p:sp>
        <p:nvSpPr>
          <p:cNvPr id="24580" name="Rectangle 5"/>
          <p:cNvSpPr>
            <a:spLocks noChangeArrowheads="1"/>
          </p:cNvSpPr>
          <p:nvPr/>
        </p:nvSpPr>
        <p:spPr bwMode="auto">
          <a:xfrm>
            <a:off x="0" y="0"/>
            <a:ext cx="9144000" cy="0"/>
          </a:xfrm>
          <a:prstGeom prst="rect">
            <a:avLst/>
          </a:prstGeom>
          <a:solidFill>
            <a:srgbClr val="FFFFFF"/>
          </a:solidFill>
          <a:ln w="9525">
            <a:noFill/>
            <a:miter lim="800000"/>
            <a:headEnd/>
            <a:tailEnd/>
          </a:ln>
        </p:spPr>
        <p:txBody>
          <a:bodyPr wrap="none" lIns="0" tIns="0" rIns="0" bIns="0" anchor="ctr">
            <a:spAutoFit/>
          </a:bodyPr>
          <a:lstStyle/>
          <a:p>
            <a:endParaRPr lang="it-IT"/>
          </a:p>
        </p:txBody>
      </p:sp>
      <p:sp>
        <p:nvSpPr>
          <p:cNvPr id="24581" name="Rectangle 6"/>
          <p:cNvSpPr>
            <a:spLocks noChangeArrowheads="1"/>
          </p:cNvSpPr>
          <p:nvPr/>
        </p:nvSpPr>
        <p:spPr bwMode="auto">
          <a:xfrm>
            <a:off x="0" y="0"/>
            <a:ext cx="9144000" cy="0"/>
          </a:xfrm>
          <a:prstGeom prst="rect">
            <a:avLst/>
          </a:prstGeom>
          <a:solidFill>
            <a:srgbClr val="FFFFFF"/>
          </a:solidFill>
          <a:ln w="9525">
            <a:noFill/>
            <a:miter lim="800000"/>
            <a:headEnd/>
            <a:tailEnd/>
          </a:ln>
        </p:spPr>
        <p:txBody>
          <a:bodyPr wrap="none" lIns="0" tIns="0" rIns="0" bIns="0" anchor="ctr">
            <a:spAutoFit/>
          </a:bodyPr>
          <a:lstStyle/>
          <a:p>
            <a:endParaRPr lang="it-IT"/>
          </a:p>
        </p:txBody>
      </p:sp>
      <p:sp>
        <p:nvSpPr>
          <p:cNvPr id="24582" name="Rectangle 7"/>
          <p:cNvSpPr>
            <a:spLocks noChangeArrowheads="1"/>
          </p:cNvSpPr>
          <p:nvPr/>
        </p:nvSpPr>
        <p:spPr bwMode="auto">
          <a:xfrm>
            <a:off x="0" y="0"/>
            <a:ext cx="184150" cy="641350"/>
          </a:xfrm>
          <a:prstGeom prst="rect">
            <a:avLst/>
          </a:prstGeom>
          <a:noFill/>
          <a:ln w="9525">
            <a:noFill/>
            <a:miter lim="800000"/>
            <a:headEnd/>
            <a:tailEnd/>
          </a:ln>
        </p:spPr>
        <p:txBody>
          <a:bodyPr wrap="none" anchor="ctr">
            <a:spAutoFit/>
          </a:bodyPr>
          <a:lstStyle/>
          <a:p>
            <a:endParaRPr lang="it-IT"/>
          </a:p>
          <a:p>
            <a:pPr eaLnBrk="0" hangingPunct="0"/>
            <a:endParaRPr lang="it-IT"/>
          </a:p>
        </p:txBody>
      </p:sp>
      <p:sp>
        <p:nvSpPr>
          <p:cNvPr id="24583" name="Rectangle 8"/>
          <p:cNvSpPr>
            <a:spLocks noChangeArrowheads="1"/>
          </p:cNvSpPr>
          <p:nvPr/>
        </p:nvSpPr>
        <p:spPr bwMode="auto">
          <a:xfrm>
            <a:off x="0" y="0"/>
            <a:ext cx="184150" cy="641350"/>
          </a:xfrm>
          <a:prstGeom prst="rect">
            <a:avLst/>
          </a:prstGeom>
          <a:noFill/>
          <a:ln w="9525">
            <a:noFill/>
            <a:miter lim="800000"/>
            <a:headEnd/>
            <a:tailEnd/>
          </a:ln>
        </p:spPr>
        <p:txBody>
          <a:bodyPr wrap="none" anchor="ctr">
            <a:spAutoFit/>
          </a:bodyPr>
          <a:lstStyle/>
          <a:p>
            <a:endParaRPr lang="it-IT"/>
          </a:p>
          <a:p>
            <a:pPr eaLnBrk="0" hangingPunct="0"/>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algn="ctr"/>
            <a:r>
              <a:rPr lang="it-IT" sz="4600" smtClean="0">
                <a:solidFill>
                  <a:srgbClr val="0000CC"/>
                </a:solidFill>
              </a:rPr>
              <a:t>Il comportamento del genitore                    è fondamentale</a:t>
            </a:r>
          </a:p>
        </p:txBody>
      </p:sp>
      <p:sp>
        <p:nvSpPr>
          <p:cNvPr id="25602" name="Rectangle 3"/>
          <p:cNvSpPr>
            <a:spLocks noGrp="1"/>
          </p:cNvSpPr>
          <p:nvPr>
            <p:ph type="body" idx="1"/>
          </p:nvPr>
        </p:nvSpPr>
        <p:spPr/>
        <p:txBody>
          <a:bodyPr/>
          <a:lstStyle/>
          <a:p>
            <a:pPr>
              <a:lnSpc>
                <a:spcPct val="90000"/>
              </a:lnSpc>
            </a:pPr>
            <a:r>
              <a:rPr lang="it-IT" smtClean="0"/>
              <a:t>Considerata l’autostima altalenante caratteristica di quest’età evolutiva, cerchiamo di </a:t>
            </a:r>
            <a:r>
              <a:rPr lang="it-IT" smtClean="0">
                <a:solidFill>
                  <a:srgbClr val="FF0000"/>
                </a:solidFill>
              </a:rPr>
              <a:t>gratificare</a:t>
            </a:r>
            <a:r>
              <a:rPr lang="it-IT" smtClean="0"/>
              <a:t> in modo chiaro il figlio con frasi esplicite (“sono orgoglioso di te!”, “sapevo che ce l’avresti fatta!”, ecc.)</a:t>
            </a:r>
          </a:p>
          <a:p>
            <a:pPr>
              <a:lnSpc>
                <a:spcPct val="90000"/>
              </a:lnSpc>
            </a:pPr>
            <a:r>
              <a:rPr lang="it-IT" smtClean="0"/>
              <a:t>In caso di fallimenti, cerchiamo di ricercare con il figlio la </a:t>
            </a:r>
            <a:r>
              <a:rPr lang="it-IT" smtClean="0">
                <a:solidFill>
                  <a:srgbClr val="FF0000"/>
                </a:solidFill>
              </a:rPr>
              <a:t>causa </a:t>
            </a:r>
            <a:r>
              <a:rPr lang="it-IT" smtClean="0"/>
              <a:t>di questi, senza criticarlo o giudicarlo e chiarendo che avrà margini di miglioramento</a:t>
            </a:r>
          </a:p>
          <a:p>
            <a:pPr>
              <a:lnSpc>
                <a:spcPct val="90000"/>
              </a:lnSpc>
            </a:pPr>
            <a:r>
              <a:rPr lang="it-IT" smtClean="0"/>
              <a:t>Rispettiamo i suoi “</a:t>
            </a:r>
            <a:r>
              <a:rPr lang="it-IT" smtClean="0">
                <a:solidFill>
                  <a:srgbClr val="FF0000"/>
                </a:solidFill>
              </a:rPr>
              <a:t>spazi fisici e psicologici</a:t>
            </a:r>
            <a:r>
              <a:rPr lang="it-IT" smtClean="0"/>
              <a:t>” e cerchiamo il giusto momento per interagire</a:t>
            </a:r>
          </a:p>
          <a:p>
            <a:pPr>
              <a:lnSpc>
                <a:spcPct val="90000"/>
              </a:lnSpc>
            </a:pPr>
            <a:r>
              <a:rPr lang="it-IT" smtClean="0"/>
              <a:t>Avviciniamoci ai loro (limitati) </a:t>
            </a:r>
            <a:r>
              <a:rPr lang="it-IT" smtClean="0">
                <a:solidFill>
                  <a:srgbClr val="FF0000"/>
                </a:solidFill>
              </a:rPr>
              <a:t>interessi</a:t>
            </a:r>
            <a:r>
              <a:rPr lang="it-IT" smtClean="0"/>
              <a:t>, cercando però di stimolarne di nuovi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lstStyle/>
          <a:p>
            <a:pPr algn="ctr"/>
            <a:r>
              <a:rPr lang="it-IT" sz="4600" smtClean="0">
                <a:solidFill>
                  <a:srgbClr val="0000CC"/>
                </a:solidFill>
              </a:rPr>
              <a:t>Il comportamento del genitore                    è fondamentale</a:t>
            </a:r>
          </a:p>
        </p:txBody>
      </p:sp>
      <p:sp>
        <p:nvSpPr>
          <p:cNvPr id="26626" name="Rectangle 3"/>
          <p:cNvSpPr>
            <a:spLocks noGrp="1"/>
          </p:cNvSpPr>
          <p:nvPr>
            <p:ph type="body" idx="1"/>
          </p:nvPr>
        </p:nvSpPr>
        <p:spPr/>
        <p:txBody>
          <a:bodyPr/>
          <a:lstStyle/>
          <a:p>
            <a:r>
              <a:rPr lang="it-IT" smtClean="0"/>
              <a:t>Tentiamo di </a:t>
            </a:r>
            <a:r>
              <a:rPr lang="it-IT" smtClean="0">
                <a:solidFill>
                  <a:srgbClr val="FF0000"/>
                </a:solidFill>
              </a:rPr>
              <a:t>responsabilizzarli</a:t>
            </a:r>
            <a:r>
              <a:rPr lang="it-IT" smtClean="0"/>
              <a:t> chiedendo loro di aiutarci in attività concrete che siano sempre “le stesse” dalle quali il ragazzo saprà di non potersi astenere</a:t>
            </a:r>
          </a:p>
          <a:p>
            <a:r>
              <a:rPr lang="it-IT" smtClean="0"/>
              <a:t>I figli vogliono sentirsi “più grandi” e talvolta può risultare utile </a:t>
            </a:r>
            <a:r>
              <a:rPr lang="it-IT" smtClean="0">
                <a:solidFill>
                  <a:srgbClr val="FF0000"/>
                </a:solidFill>
              </a:rPr>
              <a:t>coinvolgerli</a:t>
            </a:r>
            <a:r>
              <a:rPr lang="it-IT" smtClean="0"/>
              <a:t> anche in confronti su tematiche “da adulti” chiedendo il loro parere</a:t>
            </a:r>
          </a:p>
          <a:p>
            <a:r>
              <a:rPr lang="it-IT" smtClean="0"/>
              <a:t>E’ importante che ogni nuova esperienza venga vissuta con gradualità, come una </a:t>
            </a:r>
            <a:r>
              <a:rPr lang="it-IT" smtClean="0">
                <a:solidFill>
                  <a:srgbClr val="FF0000"/>
                </a:solidFill>
              </a:rPr>
              <a:t>conquista </a:t>
            </a:r>
            <a:r>
              <a:rPr lang="it-IT" smtClean="0"/>
              <a:t>importante, senza concedere “tutto e subito” (libertà)</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468313" y="1125538"/>
            <a:ext cx="8229600" cy="1143000"/>
          </a:xfrm>
        </p:spPr>
        <p:txBody>
          <a:bodyPr/>
          <a:lstStyle/>
          <a:p>
            <a:pPr algn="ctr" eaLnBrk="1" hangingPunct="1"/>
            <a:r>
              <a:rPr lang="it-IT" sz="3600" smtClean="0"/>
              <a:t>Come incoraggiare l’adolescente a trovare la giusta motivazione all’impegno?</a:t>
            </a:r>
          </a:p>
        </p:txBody>
      </p:sp>
      <p:sp>
        <p:nvSpPr>
          <p:cNvPr id="27650" name="Rectangle 3"/>
          <p:cNvSpPr>
            <a:spLocks noGrp="1"/>
          </p:cNvSpPr>
          <p:nvPr>
            <p:ph type="body" idx="1"/>
          </p:nvPr>
        </p:nvSpPr>
        <p:spPr>
          <a:xfrm>
            <a:off x="395288" y="2349500"/>
            <a:ext cx="8229600" cy="4149725"/>
          </a:xfrm>
        </p:spPr>
        <p:txBody>
          <a:bodyPr/>
          <a:lstStyle/>
          <a:p>
            <a:pPr algn="ctr" eaLnBrk="1" hangingPunct="1">
              <a:lnSpc>
                <a:spcPct val="80000"/>
              </a:lnSpc>
              <a:buFont typeface="Wingdings 2" pitchFamily="18" charset="2"/>
              <a:buNone/>
            </a:pPr>
            <a:r>
              <a:rPr lang="it-IT" sz="2800" b="1" u="sng" smtClean="0">
                <a:solidFill>
                  <a:srgbClr val="FF0000"/>
                </a:solidFill>
              </a:rPr>
              <a:t>L’obiettivo deve essere l’impegno</a:t>
            </a:r>
            <a:r>
              <a:rPr lang="it-IT" sz="2200" b="1" u="sng" smtClean="0">
                <a:solidFill>
                  <a:srgbClr val="FF0000"/>
                </a:solidFill>
              </a:rPr>
              <a:t/>
            </a:r>
            <a:br>
              <a:rPr lang="it-IT" sz="2200" b="1" u="sng" smtClean="0">
                <a:solidFill>
                  <a:srgbClr val="FF0000"/>
                </a:solidFill>
              </a:rPr>
            </a:br>
            <a:endParaRPr lang="it-IT" sz="2200" b="1" u="sng" smtClean="0">
              <a:solidFill>
                <a:srgbClr val="FF0000"/>
              </a:solidFill>
            </a:endParaRPr>
          </a:p>
          <a:p>
            <a:pPr algn="ctr" eaLnBrk="1" hangingPunct="1">
              <a:lnSpc>
                <a:spcPct val="80000"/>
              </a:lnSpc>
              <a:buFont typeface="Wingdings 2" pitchFamily="18" charset="2"/>
              <a:buNone/>
            </a:pPr>
            <a:r>
              <a:rPr lang="it-IT" sz="2200" smtClean="0"/>
              <a:t>I genitori non devono porre ai figli </a:t>
            </a:r>
            <a:r>
              <a:rPr lang="it-IT" sz="2200" smtClean="0">
                <a:solidFill>
                  <a:schemeClr val="accent2"/>
                </a:solidFill>
              </a:rPr>
              <a:t>obiettivi</a:t>
            </a:r>
            <a:r>
              <a:rPr lang="it-IT" sz="2200" smtClean="0"/>
              <a:t> in termini di prestazione scolastica e di voti, ma viceversa                     esclusivamente </a:t>
            </a:r>
            <a:r>
              <a:rPr lang="it-IT" sz="2200" b="1" smtClean="0">
                <a:solidFill>
                  <a:schemeClr val="accent2"/>
                </a:solidFill>
              </a:rPr>
              <a:t>in termini di </a:t>
            </a:r>
            <a:r>
              <a:rPr lang="it-IT" sz="2200" b="1" u="sng" smtClean="0">
                <a:solidFill>
                  <a:schemeClr val="accent2"/>
                </a:solidFill>
              </a:rPr>
              <a:t>impegno</a:t>
            </a:r>
            <a:r>
              <a:rPr lang="it-IT" sz="2200" smtClean="0"/>
              <a:t>.                                                                              Bisogna chiedere ai ragazzi di lavorare con concentrazione,              di sforzarsi di apprendere, di dedicare alle attività scolastiche            il giusto tempo, nient’altro.                                                                                                           Porre limiti, se necessario allontanando ogni distrazione, rimane un caposaldo dal quale non si può prescindere. Soprattutto ad un’età, quella adolescenziale, in cui se un ragazzo non ha già maturato una spiccata coscienziosità                  farsi distrarre è molto facile.</a:t>
            </a:r>
            <a:br>
              <a:rPr lang="it-IT" sz="2200" smtClean="0"/>
            </a:br>
            <a:endParaRPr lang="it-IT" sz="2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395288" y="549275"/>
            <a:ext cx="8229600" cy="1143000"/>
          </a:xfrm>
        </p:spPr>
        <p:txBody>
          <a:bodyPr/>
          <a:lstStyle/>
          <a:p>
            <a:pPr algn="ctr" eaLnBrk="1" hangingPunct="1"/>
            <a:r>
              <a:rPr lang="it-IT" sz="3200" smtClean="0"/>
              <a:t>Come incoraggiare l’adolescente a trovare la giusta motivazione all’impegno?</a:t>
            </a:r>
          </a:p>
        </p:txBody>
      </p:sp>
      <p:sp>
        <p:nvSpPr>
          <p:cNvPr id="28674" name="Rectangle 3"/>
          <p:cNvSpPr>
            <a:spLocks noGrp="1"/>
          </p:cNvSpPr>
          <p:nvPr>
            <p:ph type="body" idx="1"/>
          </p:nvPr>
        </p:nvSpPr>
        <p:spPr>
          <a:xfrm>
            <a:off x="395288" y="1700213"/>
            <a:ext cx="8229600" cy="4662487"/>
          </a:xfrm>
        </p:spPr>
        <p:txBody>
          <a:bodyPr/>
          <a:lstStyle/>
          <a:p>
            <a:pPr algn="ctr" eaLnBrk="1" hangingPunct="1">
              <a:lnSpc>
                <a:spcPct val="90000"/>
              </a:lnSpc>
              <a:buFont typeface="Wingdings 2" pitchFamily="18" charset="2"/>
              <a:buNone/>
            </a:pPr>
            <a:r>
              <a:rPr lang="it-IT" sz="2800" b="1" u="sng" smtClean="0">
                <a:solidFill>
                  <a:srgbClr val="FF0000"/>
                </a:solidFill>
              </a:rPr>
              <a:t>Lo sforzo viene ripagato</a:t>
            </a:r>
            <a:r>
              <a:rPr lang="it-IT" b="1" smtClean="0"/>
              <a:t/>
            </a:r>
            <a:br>
              <a:rPr lang="it-IT" b="1" smtClean="0"/>
            </a:br>
            <a:endParaRPr lang="it-IT" b="1" smtClean="0"/>
          </a:p>
          <a:p>
            <a:pPr algn="ctr" eaLnBrk="1" hangingPunct="1">
              <a:lnSpc>
                <a:spcPct val="90000"/>
              </a:lnSpc>
              <a:buFont typeface="Wingdings 2" pitchFamily="18" charset="2"/>
              <a:buNone/>
            </a:pPr>
            <a:r>
              <a:rPr lang="it-IT" sz="2400" smtClean="0"/>
              <a:t>In famiglia bisogna abituarsi ad utilizzare un linguaggio che valorizzi il lavoro e il </a:t>
            </a:r>
            <a:r>
              <a:rPr lang="it-IT" sz="2400" b="1" u="sng" smtClean="0">
                <a:solidFill>
                  <a:schemeClr val="accent2"/>
                </a:solidFill>
              </a:rPr>
              <a:t>sacrificio</a:t>
            </a:r>
            <a:r>
              <a:rPr lang="it-IT" sz="2400" smtClean="0">
                <a:solidFill>
                  <a:schemeClr val="accent2"/>
                </a:solidFill>
              </a:rPr>
              <a:t>.</a:t>
            </a:r>
          </a:p>
          <a:p>
            <a:pPr algn="ctr" eaLnBrk="1" hangingPunct="1">
              <a:lnSpc>
                <a:spcPct val="90000"/>
              </a:lnSpc>
              <a:buFont typeface="Wingdings 2" pitchFamily="18" charset="2"/>
              <a:buNone/>
            </a:pPr>
            <a:r>
              <a:rPr lang="it-IT" sz="2400" smtClean="0"/>
              <a:t>Di fronte a un compito ben svolto, ad esempio,                                   è importante gratificare il ragazzo dicendogli                    “hai lavorato con impegno”,                                                           “hai imparato bene come studiare”,                                                  “ti sei impegnato ed hai raggiunto il </a:t>
            </a:r>
            <a:r>
              <a:rPr lang="it-IT" sz="2400" b="1" u="sng" smtClean="0"/>
              <a:t>tuo</a:t>
            </a:r>
            <a:r>
              <a:rPr lang="it-IT" sz="2400" b="1" smtClean="0"/>
              <a:t> </a:t>
            </a:r>
            <a:r>
              <a:rPr lang="it-IT" sz="2400" smtClean="0"/>
              <a:t>obiettivo!”.</a:t>
            </a:r>
            <a:br>
              <a:rPr lang="it-IT" sz="2400" smtClean="0"/>
            </a:br>
            <a:r>
              <a:rPr lang="it-IT" sz="2400" smtClean="0"/>
              <a:t>Il ragazzo ha bisogno di essere gratificato e di essere </a:t>
            </a:r>
            <a:r>
              <a:rPr lang="it-IT" sz="2400" b="1" smtClean="0">
                <a:solidFill>
                  <a:srgbClr val="FF0066"/>
                </a:solidFill>
              </a:rPr>
              <a:t>consapevole che il suo andamento dipende</a:t>
            </a:r>
            <a:r>
              <a:rPr lang="it-IT" sz="2400" smtClean="0"/>
              <a:t> solo ed esclusivamente </a:t>
            </a:r>
            <a:r>
              <a:rPr lang="it-IT" sz="2400" b="1" smtClean="0">
                <a:solidFill>
                  <a:srgbClr val="FF0066"/>
                </a:solidFill>
              </a:rPr>
              <a:t>dal suo sforzo</a:t>
            </a:r>
            <a:r>
              <a:rPr lang="it-IT" sz="2400" smtClean="0"/>
              <a:t>, non vi sono motivazioni esterne, sia in caso di fallimento che nei successi!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a:xfrm>
            <a:off x="468313" y="549275"/>
            <a:ext cx="8229600" cy="1143000"/>
          </a:xfrm>
        </p:spPr>
        <p:txBody>
          <a:bodyPr/>
          <a:lstStyle/>
          <a:p>
            <a:pPr algn="ctr" eaLnBrk="1" hangingPunct="1"/>
            <a:r>
              <a:rPr lang="it-IT" sz="3200" smtClean="0"/>
              <a:t>Come incoraggiare l’adolescente a trovare la giusta motivazione all’impegno?</a:t>
            </a:r>
          </a:p>
        </p:txBody>
      </p:sp>
      <p:sp>
        <p:nvSpPr>
          <p:cNvPr id="29698" name="Rectangle 3"/>
          <p:cNvSpPr>
            <a:spLocks noGrp="1"/>
          </p:cNvSpPr>
          <p:nvPr>
            <p:ph type="body" idx="1"/>
          </p:nvPr>
        </p:nvSpPr>
        <p:spPr>
          <a:xfrm>
            <a:off x="395288" y="1773238"/>
            <a:ext cx="8229600" cy="4895850"/>
          </a:xfrm>
        </p:spPr>
        <p:txBody>
          <a:bodyPr/>
          <a:lstStyle/>
          <a:p>
            <a:pPr algn="ctr" eaLnBrk="1" hangingPunct="1">
              <a:buFont typeface="Wingdings 2" pitchFamily="18" charset="2"/>
              <a:buNone/>
            </a:pPr>
            <a:r>
              <a:rPr lang="it-IT" sz="2400" b="1" u="sng" smtClean="0">
                <a:solidFill>
                  <a:srgbClr val="FF0000"/>
                </a:solidFill>
              </a:rPr>
              <a:t>Trasformare l’apprendimento                                                              in opportunità piacevole</a:t>
            </a:r>
            <a:r>
              <a:rPr lang="it-IT" sz="2400" b="1" smtClean="0"/>
              <a:t/>
            </a:r>
            <a:br>
              <a:rPr lang="it-IT" sz="2400" b="1" smtClean="0"/>
            </a:br>
            <a:endParaRPr lang="it-IT" sz="2400" b="1" smtClean="0"/>
          </a:p>
          <a:p>
            <a:pPr algn="ctr" eaLnBrk="1" hangingPunct="1">
              <a:buFont typeface="Wingdings 2" pitchFamily="18" charset="2"/>
              <a:buNone/>
            </a:pPr>
            <a:r>
              <a:rPr lang="it-IT" sz="2000" smtClean="0"/>
              <a:t>Valorizzare l’apprendimento quotidianamente, anche con il buon esempio, è fondamentale. </a:t>
            </a:r>
            <a:r>
              <a:rPr lang="it-IT" sz="2000" b="1" smtClean="0">
                <a:solidFill>
                  <a:srgbClr val="FF0066"/>
                </a:solidFill>
              </a:rPr>
              <a:t>Imparare ogni giorno cose nuove</a:t>
            </a:r>
            <a:r>
              <a:rPr lang="it-IT" sz="2000" smtClean="0"/>
              <a:t> costituisce davvero un’opportunità da vivere quotidianamente insieme ai figli, leggendo insieme a loro, insegnandogli a praticare attività istruttive e mostrandosi interessati a quanto svolgono a scuola.    </a:t>
            </a:r>
          </a:p>
          <a:p>
            <a:pPr algn="ctr" eaLnBrk="1" hangingPunct="1">
              <a:buFont typeface="Wingdings 2" pitchFamily="18" charset="2"/>
              <a:buNone/>
            </a:pPr>
            <a:r>
              <a:rPr lang="it-IT" sz="2000" smtClean="0"/>
              <a:t>L’apprendimento può avvenire attraverso </a:t>
            </a:r>
            <a:r>
              <a:rPr lang="it-IT" sz="2000" smtClean="0">
                <a:solidFill>
                  <a:srgbClr val="FF0066"/>
                </a:solidFill>
              </a:rPr>
              <a:t>vari canali e strumenti</a:t>
            </a:r>
            <a:r>
              <a:rPr lang="it-IT" sz="2000" smtClean="0"/>
              <a:t>; possiamo cercare di rendere un argomento più interessante e meno lontano dai loro interessi presentandolo in modo diverso, con l’aiuto di un’esperienza diretta (esperimenti, uscite,ecc.) o con film e approfondimenti grazie alla tecnologia.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lstStyle/>
          <a:p>
            <a:pPr algn="ctr" eaLnBrk="1" hangingPunct="1"/>
            <a:r>
              <a:rPr lang="it-IT" sz="3200" smtClean="0"/>
              <a:t>Come incoraggiare l’adolescente a trovare la giusta motivazione all’impegno?</a:t>
            </a:r>
          </a:p>
        </p:txBody>
      </p:sp>
      <p:sp>
        <p:nvSpPr>
          <p:cNvPr id="30722" name="Rectangle 3"/>
          <p:cNvSpPr>
            <a:spLocks noGrp="1"/>
          </p:cNvSpPr>
          <p:nvPr>
            <p:ph type="body" idx="1"/>
          </p:nvPr>
        </p:nvSpPr>
        <p:spPr>
          <a:xfrm>
            <a:off x="250825" y="1844675"/>
            <a:ext cx="8229600" cy="4389438"/>
          </a:xfrm>
        </p:spPr>
        <p:txBody>
          <a:bodyPr/>
          <a:lstStyle/>
          <a:p>
            <a:pPr algn="ctr" eaLnBrk="1" hangingPunct="1">
              <a:buFont typeface="Wingdings 2" pitchFamily="18" charset="2"/>
              <a:buNone/>
            </a:pPr>
            <a:r>
              <a:rPr lang="it-IT" sz="2800" b="1" u="sng" smtClean="0">
                <a:solidFill>
                  <a:srgbClr val="FF0000"/>
                </a:solidFill>
              </a:rPr>
              <a:t>Stimolarli con interessi diversi</a:t>
            </a:r>
            <a:r>
              <a:rPr lang="it-IT" b="1" smtClean="0"/>
              <a:t/>
            </a:r>
            <a:br>
              <a:rPr lang="it-IT" b="1" smtClean="0"/>
            </a:br>
            <a:endParaRPr lang="it-IT" b="1" smtClean="0"/>
          </a:p>
          <a:p>
            <a:pPr algn="ctr" eaLnBrk="1" hangingPunct="1">
              <a:buFont typeface="Wingdings 2" pitchFamily="18" charset="2"/>
              <a:buNone/>
            </a:pPr>
            <a:r>
              <a:rPr lang="it-IT" sz="2400" smtClean="0"/>
              <a:t>Aiutare un ragazzo a coltivare anche </a:t>
            </a:r>
            <a:r>
              <a:rPr lang="it-IT" sz="2400" smtClean="0">
                <a:solidFill>
                  <a:srgbClr val="FF0000"/>
                </a:solidFill>
              </a:rPr>
              <a:t>interessi diversi</a:t>
            </a:r>
            <a:r>
              <a:rPr lang="it-IT" sz="2400" smtClean="0"/>
              <a:t> da quelli scolastici, soprattutto se la scuola non gli piace, può costituire un importante terreno di maturazione parallelo e complementare, dove poter apprendere e capire che attraverso l’</a:t>
            </a:r>
            <a:r>
              <a:rPr lang="it-IT" sz="2400" smtClean="0">
                <a:solidFill>
                  <a:srgbClr val="FF0000"/>
                </a:solidFill>
              </a:rPr>
              <a:t>entusiasmo</a:t>
            </a:r>
            <a:r>
              <a:rPr lang="it-IT" sz="2400" smtClean="0"/>
              <a:t> e l’</a:t>
            </a:r>
            <a:r>
              <a:rPr lang="it-IT" sz="2400" smtClean="0">
                <a:solidFill>
                  <a:srgbClr val="FF0000"/>
                </a:solidFill>
              </a:rPr>
              <a:t>impegno</a:t>
            </a:r>
            <a:r>
              <a:rPr lang="it-IT" sz="2400" smtClean="0"/>
              <a:t> si possono          realizzare e raggiungere degli obiettivi soddisfacenti.                          Selezionare e mantenere interessi personali lo aiuterà nell’individuazione della sua </a:t>
            </a:r>
            <a:r>
              <a:rPr lang="it-IT" sz="2400" smtClean="0">
                <a:solidFill>
                  <a:srgbClr val="FF0066"/>
                </a:solidFill>
              </a:rPr>
              <a:t>identità</a:t>
            </a:r>
            <a:r>
              <a:rPr lang="it-IT" sz="2400" smtClean="0"/>
              <a:t>, nello sviluppo della sua </a:t>
            </a:r>
            <a:r>
              <a:rPr lang="it-IT" sz="2400" smtClean="0">
                <a:solidFill>
                  <a:srgbClr val="FF0066"/>
                </a:solidFill>
              </a:rPr>
              <a:t>costanza</a:t>
            </a:r>
            <a:r>
              <a:rPr lang="it-IT" sz="2400" smtClean="0"/>
              <a:t>, </a:t>
            </a:r>
            <a:r>
              <a:rPr lang="it-IT" sz="2400" smtClean="0">
                <a:solidFill>
                  <a:srgbClr val="FF0066"/>
                </a:solidFill>
              </a:rPr>
              <a:t>coerenza</a:t>
            </a:r>
            <a:r>
              <a:rPr lang="it-IT" sz="2400" smtClean="0"/>
              <a:t> e nella crescita dell’</a:t>
            </a:r>
            <a:r>
              <a:rPr lang="it-IT" sz="2400" smtClean="0">
                <a:solidFill>
                  <a:srgbClr val="FF0066"/>
                </a:solidFill>
              </a:rPr>
              <a:t>autostima</a:t>
            </a:r>
            <a:r>
              <a:rPr lang="it-IT" sz="240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a:xfrm>
            <a:off x="468313" y="981075"/>
            <a:ext cx="8229600" cy="1143000"/>
          </a:xfrm>
        </p:spPr>
        <p:txBody>
          <a:bodyPr/>
          <a:lstStyle/>
          <a:p>
            <a:pPr algn="ctr" eaLnBrk="1" hangingPunct="1"/>
            <a:r>
              <a:rPr lang="it-IT" sz="4500" smtClean="0"/>
              <a:t>Adolescenza e ridimensionamento dei rapporti genitori-figli</a:t>
            </a:r>
          </a:p>
        </p:txBody>
      </p:sp>
      <p:sp>
        <p:nvSpPr>
          <p:cNvPr id="14338" name="Segnaposto contenuto 2"/>
          <p:cNvSpPr>
            <a:spLocks noGrp="1"/>
          </p:cNvSpPr>
          <p:nvPr>
            <p:ph idx="1"/>
          </p:nvPr>
        </p:nvSpPr>
        <p:spPr>
          <a:xfrm>
            <a:off x="468313" y="2492375"/>
            <a:ext cx="8229600" cy="3960813"/>
          </a:xfrm>
        </p:spPr>
        <p:txBody>
          <a:bodyPr/>
          <a:lstStyle/>
          <a:p>
            <a:pPr eaLnBrk="1" hangingPunct="1">
              <a:buFont typeface="Wingdings 2" pitchFamily="18" charset="2"/>
              <a:buNone/>
            </a:pPr>
            <a:r>
              <a:rPr lang="it-IT" smtClean="0"/>
              <a:t>L’adolescenza è il periodo più critico nella gestione educativa di un figlio, in cui avviene una               </a:t>
            </a:r>
            <a:r>
              <a:rPr lang="it-IT" smtClean="0">
                <a:solidFill>
                  <a:srgbClr val="FF0000"/>
                </a:solidFill>
              </a:rPr>
              <a:t>rivoluzione</a:t>
            </a:r>
            <a:r>
              <a:rPr lang="it-IT" smtClean="0"/>
              <a:t> nel rapporto tra le due generazioni. </a:t>
            </a:r>
          </a:p>
          <a:p>
            <a:pPr eaLnBrk="1" hangingPunct="1">
              <a:buFont typeface="Wingdings 2" pitchFamily="18" charset="2"/>
              <a:buNone/>
            </a:pPr>
            <a:r>
              <a:rPr lang="it-IT" smtClean="0"/>
              <a:t>E’ un periodo di </a:t>
            </a:r>
            <a:r>
              <a:rPr lang="it-IT" smtClean="0">
                <a:solidFill>
                  <a:srgbClr val="FF0000"/>
                </a:solidFill>
              </a:rPr>
              <a:t>contrasti tra genitori e figli</a:t>
            </a:r>
            <a:r>
              <a:rPr lang="it-IT" smtClean="0"/>
              <a:t>,                      in cui viene a formarsi il nucleo più importante della </a:t>
            </a:r>
            <a:r>
              <a:rPr lang="it-IT" smtClean="0">
                <a:solidFill>
                  <a:srgbClr val="FF0000"/>
                </a:solidFill>
              </a:rPr>
              <a:t>personalità</a:t>
            </a:r>
            <a:r>
              <a:rPr lang="it-IT" smtClean="0"/>
              <a:t>, ed in cui il ruolo del genitore viene a modificarsi sotto la spinta all’autonomia del figlio.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algn="ctr" eaLnBrk="1" hangingPunct="1"/>
            <a:r>
              <a:rPr lang="it-IT" sz="3200" smtClean="0"/>
              <a:t>Come incoraggiare l’adolescente a trovare la giusta motivazione all’impegno?</a:t>
            </a:r>
          </a:p>
        </p:txBody>
      </p:sp>
      <p:sp>
        <p:nvSpPr>
          <p:cNvPr id="31746" name="Rectangle 3"/>
          <p:cNvSpPr>
            <a:spLocks noGrp="1"/>
          </p:cNvSpPr>
          <p:nvPr>
            <p:ph type="body" idx="1"/>
          </p:nvPr>
        </p:nvSpPr>
        <p:spPr>
          <a:xfrm>
            <a:off x="457200" y="1935163"/>
            <a:ext cx="8229600" cy="4733925"/>
          </a:xfrm>
        </p:spPr>
        <p:txBody>
          <a:bodyPr/>
          <a:lstStyle/>
          <a:p>
            <a:pPr algn="ctr" eaLnBrk="1" hangingPunct="1">
              <a:buFont typeface="Wingdings 2" pitchFamily="18" charset="2"/>
              <a:buNone/>
            </a:pPr>
            <a:r>
              <a:rPr lang="it-IT" sz="2800" b="1" u="sng" smtClean="0">
                <a:solidFill>
                  <a:srgbClr val="FF0000"/>
                </a:solidFill>
              </a:rPr>
              <a:t>Punizioni e premi solo se necessari</a:t>
            </a:r>
            <a:br>
              <a:rPr lang="it-IT" sz="2800" b="1" u="sng" smtClean="0">
                <a:solidFill>
                  <a:srgbClr val="FF0000"/>
                </a:solidFill>
              </a:rPr>
            </a:br>
            <a:r>
              <a:rPr lang="it-IT" sz="2200" smtClean="0"/>
              <a:t>Un rapporto positivo con lo studio si costruisce </a:t>
            </a:r>
            <a:r>
              <a:rPr lang="it-IT" sz="2200" smtClean="0">
                <a:solidFill>
                  <a:srgbClr val="FF0066"/>
                </a:solidFill>
              </a:rPr>
              <a:t>valorizzando l’istruzione e il rapporto con scuola e insegnanti</a:t>
            </a:r>
            <a:r>
              <a:rPr lang="it-IT" sz="2200" smtClean="0"/>
              <a:t>, abituando il ragazzo alla concentrazione, ponendo le basi di una buona organizzazione nel lavoro scolastico e coltivando in lui                         il giusto atteggiamento mentale.                                                                   Mentre si fa tutto questo, si può ricorrere anche a                            premi e punizioni, solo però se necessari.                                                              Ma se in loro manca la giusta motivazione,                                      punire o premiare rischia di servire a poco.                                                                             In ogni caso, si punisce o si premia sempre il lavoro, l’impegno o la concentrazione, mai i risultati mancati o raggiunti.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pPr algn="ctr"/>
            <a:r>
              <a:rPr lang="it-IT" sz="4600" smtClean="0">
                <a:solidFill>
                  <a:srgbClr val="FF0066"/>
                </a:solidFill>
              </a:rPr>
              <a:t>…e se al pomeriggio sembra                 che la scuola non esista?</a:t>
            </a:r>
          </a:p>
        </p:txBody>
      </p:sp>
      <p:sp>
        <p:nvSpPr>
          <p:cNvPr id="32770" name="Rectangle 3"/>
          <p:cNvSpPr>
            <a:spLocks noGrp="1"/>
          </p:cNvSpPr>
          <p:nvPr>
            <p:ph type="body" idx="1"/>
          </p:nvPr>
        </p:nvSpPr>
        <p:spPr>
          <a:xfrm>
            <a:off x="457200" y="1935163"/>
            <a:ext cx="8229600" cy="4662487"/>
          </a:xfrm>
        </p:spPr>
        <p:txBody>
          <a:bodyPr/>
          <a:lstStyle/>
          <a:p>
            <a:pPr>
              <a:lnSpc>
                <a:spcPct val="90000"/>
              </a:lnSpc>
              <a:buFont typeface="Wingdings 2" pitchFamily="18" charset="2"/>
              <a:buNone/>
            </a:pPr>
            <a:r>
              <a:rPr lang="it-IT" smtClean="0"/>
              <a:t>Talvolta gli adolescenti non hanno interiorizzato il valore dell’istruzione e vivono i </a:t>
            </a:r>
            <a:r>
              <a:rPr lang="it-IT" smtClean="0">
                <a:solidFill>
                  <a:srgbClr val="FF0000"/>
                </a:solidFill>
              </a:rPr>
              <a:t>doveri scolastici</a:t>
            </a:r>
            <a:r>
              <a:rPr lang="it-IT" smtClean="0"/>
              <a:t> non come un’opportunità di formazione personale ma come un </a:t>
            </a:r>
            <a:r>
              <a:rPr lang="it-IT" smtClean="0">
                <a:solidFill>
                  <a:srgbClr val="FF0000"/>
                </a:solidFill>
              </a:rPr>
              <a:t>obbligo</a:t>
            </a:r>
            <a:r>
              <a:rPr lang="it-IT" smtClean="0"/>
              <a:t>. Come già detto, a quest’età, molto di ciò che viene imposto dagli adulti viene mal accettato e percepito come un’inutile </a:t>
            </a:r>
            <a:r>
              <a:rPr lang="it-IT" smtClean="0">
                <a:solidFill>
                  <a:srgbClr val="FF0000"/>
                </a:solidFill>
              </a:rPr>
              <a:t>imposizione</a:t>
            </a:r>
            <a:r>
              <a:rPr lang="it-IT" smtClean="0"/>
              <a:t>.</a:t>
            </a:r>
          </a:p>
          <a:p>
            <a:pPr>
              <a:lnSpc>
                <a:spcPct val="90000"/>
              </a:lnSpc>
              <a:buFont typeface="Wingdings 2" pitchFamily="18" charset="2"/>
              <a:buNone/>
            </a:pPr>
            <a:r>
              <a:rPr lang="it-IT" smtClean="0"/>
              <a:t>Spesso inoltre risulta più comodo essere pigri, rinchiudersi nella propria stanza e trascorrere il tempo in attività piacevoli.</a:t>
            </a:r>
          </a:p>
          <a:p>
            <a:pPr algn="ctr">
              <a:lnSpc>
                <a:spcPct val="90000"/>
              </a:lnSpc>
              <a:buFont typeface="Wingdings 2" pitchFamily="18" charset="2"/>
              <a:buNone/>
            </a:pPr>
            <a:r>
              <a:rPr lang="it-IT" b="1" smtClean="0">
                <a:solidFill>
                  <a:srgbClr val="FF0000"/>
                </a:solidFill>
              </a:rPr>
              <a:t>Cosa può fare un genitore </a:t>
            </a:r>
          </a:p>
          <a:p>
            <a:pPr algn="ctr">
              <a:lnSpc>
                <a:spcPct val="90000"/>
              </a:lnSpc>
              <a:buFont typeface="Wingdings 2" pitchFamily="18" charset="2"/>
              <a:buNone/>
            </a:pPr>
            <a:r>
              <a:rPr lang="it-IT" b="1" smtClean="0">
                <a:solidFill>
                  <a:srgbClr val="FF0000"/>
                </a:solidFill>
              </a:rPr>
              <a:t>per migliorare questa situazione?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algn="ctr"/>
            <a:r>
              <a:rPr lang="it-IT" sz="4600" smtClean="0">
                <a:solidFill>
                  <a:srgbClr val="FF0000"/>
                </a:solidFill>
              </a:rPr>
              <a:t>Evitare gli scontri diretti            genitore-figlio</a:t>
            </a:r>
          </a:p>
        </p:txBody>
      </p:sp>
      <p:sp>
        <p:nvSpPr>
          <p:cNvPr id="33794" name="Rectangle 3"/>
          <p:cNvSpPr>
            <a:spLocks noGrp="1"/>
          </p:cNvSpPr>
          <p:nvPr>
            <p:ph type="body" idx="1"/>
          </p:nvPr>
        </p:nvSpPr>
        <p:spPr/>
        <p:txBody>
          <a:bodyPr/>
          <a:lstStyle/>
          <a:p>
            <a:pPr>
              <a:buFont typeface="Wingdings 2" pitchFamily="18" charset="2"/>
              <a:buNone/>
            </a:pPr>
            <a:r>
              <a:rPr lang="it-IT" smtClean="0"/>
              <a:t>I litigi causati dall’apatia del figlio, dal procrastinare l’inizio dei compiti, dalla disattenzione rispetto ai suoi doveri, non fanno altro che acutizzare una situazione già critica. </a:t>
            </a:r>
          </a:p>
          <a:p>
            <a:pPr>
              <a:buFont typeface="Wingdings 2" pitchFamily="18" charset="2"/>
              <a:buNone/>
            </a:pPr>
            <a:r>
              <a:rPr lang="it-IT" smtClean="0"/>
              <a:t>Cerchiamo di evitarli e </a:t>
            </a:r>
            <a:r>
              <a:rPr lang="it-IT" smtClean="0">
                <a:solidFill>
                  <a:srgbClr val="FF0000"/>
                </a:solidFill>
              </a:rPr>
              <a:t>motiviamoli con poche e chiare parole</a:t>
            </a:r>
            <a:r>
              <a:rPr lang="it-IT" smtClean="0"/>
              <a:t>, mostrandoci </a:t>
            </a:r>
            <a:r>
              <a:rPr lang="it-IT" smtClean="0">
                <a:solidFill>
                  <a:srgbClr val="FF0000"/>
                </a:solidFill>
              </a:rPr>
              <a:t>fermi</a:t>
            </a:r>
            <a:r>
              <a:rPr lang="it-IT" smtClean="0"/>
              <a:t> e senza alzare eccessivamente il tono della voce. </a:t>
            </a:r>
          </a:p>
          <a:p>
            <a:pPr>
              <a:buFont typeface="Wingdings 2" pitchFamily="18" charset="2"/>
              <a:buNone/>
            </a:pPr>
            <a:r>
              <a:rPr lang="it-IT" smtClean="0"/>
              <a:t>Diamo indicazioni chiare su ciò che il figlio dovrebbe eseguire, ma non per assecondarci, bensì per lui.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a:xfrm>
            <a:off x="468313" y="1052513"/>
            <a:ext cx="8229600" cy="1143000"/>
          </a:xfrm>
        </p:spPr>
        <p:txBody>
          <a:bodyPr/>
          <a:lstStyle/>
          <a:p>
            <a:pPr algn="ctr"/>
            <a:r>
              <a:rPr lang="it-IT" sz="4600" smtClean="0">
                <a:solidFill>
                  <a:srgbClr val="FF0000"/>
                </a:solidFill>
              </a:rPr>
              <a:t>Renderli gli unici responsabili              del loro lavoro</a:t>
            </a:r>
          </a:p>
        </p:txBody>
      </p:sp>
      <p:sp>
        <p:nvSpPr>
          <p:cNvPr id="34818" name="Rectangle 3"/>
          <p:cNvSpPr>
            <a:spLocks noGrp="1"/>
          </p:cNvSpPr>
          <p:nvPr>
            <p:ph type="body" idx="1"/>
          </p:nvPr>
        </p:nvSpPr>
        <p:spPr>
          <a:xfrm>
            <a:off x="395288" y="2468563"/>
            <a:ext cx="8229600" cy="4200525"/>
          </a:xfrm>
        </p:spPr>
        <p:txBody>
          <a:bodyPr/>
          <a:lstStyle/>
          <a:p>
            <a:pPr>
              <a:buFont typeface="Wingdings 2" pitchFamily="18" charset="2"/>
              <a:buNone/>
            </a:pPr>
            <a:r>
              <a:rPr lang="it-IT" smtClean="0"/>
              <a:t>I genitori non dovrebbero in alcun modo sentirsi responsabili del lavoro dei figli, almeno davanti ai loro occhi. </a:t>
            </a:r>
            <a:r>
              <a:rPr lang="it-IT" smtClean="0">
                <a:solidFill>
                  <a:srgbClr val="FF0000"/>
                </a:solidFill>
              </a:rPr>
              <a:t>Stimolarli ad eseguire i loro doveri</a:t>
            </a:r>
            <a:r>
              <a:rPr lang="it-IT" smtClean="0"/>
              <a:t> è importante, ma è fondamentale che capiscano chiaramente che lo devono fare per loro stessi e non è un piacere che noi stiamo chiedendo in quel momento, non lo devono fare per noi!</a:t>
            </a:r>
          </a:p>
          <a:p>
            <a:pPr>
              <a:buFont typeface="Wingdings 2" pitchFamily="18" charset="2"/>
              <a:buNone/>
            </a:pPr>
            <a:endParaRPr lang="it-IT"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a:xfrm>
            <a:off x="611188" y="476250"/>
            <a:ext cx="8229600" cy="1143000"/>
          </a:xfrm>
        </p:spPr>
        <p:txBody>
          <a:bodyPr/>
          <a:lstStyle/>
          <a:p>
            <a:r>
              <a:rPr lang="it-IT" sz="4600" smtClean="0">
                <a:solidFill>
                  <a:srgbClr val="FF0000"/>
                </a:solidFill>
              </a:rPr>
              <a:t>No alle imposizioni, sì alle regole</a:t>
            </a:r>
          </a:p>
        </p:txBody>
      </p:sp>
      <p:sp>
        <p:nvSpPr>
          <p:cNvPr id="35842" name="Rectangle 3"/>
          <p:cNvSpPr>
            <a:spLocks noGrp="1"/>
          </p:cNvSpPr>
          <p:nvPr>
            <p:ph type="body" idx="1"/>
          </p:nvPr>
        </p:nvSpPr>
        <p:spPr/>
        <p:txBody>
          <a:bodyPr/>
          <a:lstStyle/>
          <a:p>
            <a:pPr>
              <a:buFont typeface="Wingdings 2" pitchFamily="18" charset="2"/>
              <a:buNone/>
            </a:pPr>
            <a:r>
              <a:rPr lang="it-IT" smtClean="0"/>
              <a:t>   Essendo le imposizioni mal accettate e fonti di scontri, potrebbe essere opportuno cercare di confrontarsi con il figlio per </a:t>
            </a:r>
            <a:r>
              <a:rPr lang="it-IT" smtClean="0">
                <a:solidFill>
                  <a:srgbClr val="FF0000"/>
                </a:solidFill>
              </a:rPr>
              <a:t>accordarsi su delle regole</a:t>
            </a:r>
            <a:r>
              <a:rPr lang="it-IT" smtClean="0"/>
              <a:t> che promette di rispettare.                                                                                       In questo modo, anziché un obbligo, potrebbe sentirsi </a:t>
            </a:r>
            <a:r>
              <a:rPr lang="it-IT" smtClean="0">
                <a:solidFill>
                  <a:srgbClr val="FF0000"/>
                </a:solidFill>
              </a:rPr>
              <a:t>più coinvolto</a:t>
            </a:r>
            <a:r>
              <a:rPr lang="it-IT" smtClean="0"/>
              <a:t> rispetto ai suoi doveri e </a:t>
            </a:r>
            <a:r>
              <a:rPr lang="it-IT" smtClean="0">
                <a:solidFill>
                  <a:srgbClr val="FF0000"/>
                </a:solidFill>
              </a:rPr>
              <a:t>responsabile</a:t>
            </a:r>
            <a:r>
              <a:rPr lang="it-IT" smtClean="0"/>
              <a:t> della promessa pattuita.                                                     Inoltre si sviluppa la capacità di </a:t>
            </a:r>
            <a:r>
              <a:rPr lang="it-IT" smtClean="0">
                <a:solidFill>
                  <a:srgbClr val="FF0000"/>
                </a:solidFill>
              </a:rPr>
              <a:t>autoregolazione</a:t>
            </a:r>
            <a:r>
              <a:rPr lang="it-IT" smtClean="0"/>
              <a:t> che diventa fondamentale in questa età evolutiva.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323850" y="1341438"/>
            <a:ext cx="8229600" cy="1143000"/>
          </a:xfrm>
        </p:spPr>
        <p:txBody>
          <a:bodyPr/>
          <a:lstStyle/>
          <a:p>
            <a:pPr algn="ctr"/>
            <a:r>
              <a:rPr lang="it-IT" sz="4600" smtClean="0">
                <a:solidFill>
                  <a:srgbClr val="FF0000"/>
                </a:solidFill>
              </a:rPr>
              <a:t>Mostrare le conseguenze di atteggiamenti di svogliatezza, apatia, irresponsabilità…</a:t>
            </a:r>
          </a:p>
        </p:txBody>
      </p:sp>
      <p:sp>
        <p:nvSpPr>
          <p:cNvPr id="36866" name="Rectangle 3"/>
          <p:cNvSpPr>
            <a:spLocks noGrp="1"/>
          </p:cNvSpPr>
          <p:nvPr>
            <p:ph type="body" idx="1"/>
          </p:nvPr>
        </p:nvSpPr>
        <p:spPr>
          <a:xfrm>
            <a:off x="395288" y="2657475"/>
            <a:ext cx="8229600" cy="4200525"/>
          </a:xfrm>
        </p:spPr>
        <p:txBody>
          <a:bodyPr/>
          <a:lstStyle/>
          <a:p>
            <a:pPr>
              <a:buFont typeface="Wingdings 2" pitchFamily="18" charset="2"/>
              <a:buNone/>
            </a:pPr>
            <a:r>
              <a:rPr lang="it-IT" smtClean="0"/>
              <a:t>Per stimolare i ragazzi troppo immersi nel presente e senza sguardi verso il futuro, potrebbe essere utile mostrare loro le </a:t>
            </a:r>
            <a:r>
              <a:rPr lang="it-IT" smtClean="0">
                <a:solidFill>
                  <a:srgbClr val="FF0000"/>
                </a:solidFill>
              </a:rPr>
              <a:t>conseguenze negative</a:t>
            </a:r>
            <a:r>
              <a:rPr lang="it-IT" smtClean="0"/>
              <a:t> di atteggiamenti disinteressati, apatici, irresponsabili, immaturi verso i doveri che ogni età ci impone.</a:t>
            </a:r>
          </a:p>
          <a:p>
            <a:pPr>
              <a:buFont typeface="Wingdings 2" pitchFamily="18" charset="2"/>
              <a:buNone/>
            </a:pPr>
            <a:r>
              <a:rPr lang="it-IT" smtClean="0"/>
              <a:t>Allo stesso tempo, potrebbe risultare utile invece cercare di motivarli all’impegno, nella ricerca di nuovi interessi e di una </a:t>
            </a:r>
            <a:r>
              <a:rPr lang="it-IT" smtClean="0">
                <a:solidFill>
                  <a:srgbClr val="FF0000"/>
                </a:solidFill>
              </a:rPr>
              <a:t>strada personale</a:t>
            </a:r>
            <a:r>
              <a:rPr lang="it-IT" smtClean="0"/>
              <a:t> e di formazione anche ad una </a:t>
            </a:r>
            <a:r>
              <a:rPr lang="it-IT" smtClean="0">
                <a:solidFill>
                  <a:srgbClr val="FF0000"/>
                </a:solidFill>
              </a:rPr>
              <a:t>futura professione</a:t>
            </a:r>
            <a:r>
              <a:rPr lang="it-IT"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a:xfrm>
            <a:off x="468313" y="908050"/>
            <a:ext cx="8229600" cy="1143000"/>
          </a:xfrm>
        </p:spPr>
        <p:txBody>
          <a:bodyPr/>
          <a:lstStyle/>
          <a:p>
            <a:pPr algn="ctr"/>
            <a:r>
              <a:rPr lang="it-IT" sz="4600" smtClean="0">
                <a:solidFill>
                  <a:srgbClr val="FF0000"/>
                </a:solidFill>
              </a:rPr>
              <a:t>Capire le cause dei fallimenti             per migliorare</a:t>
            </a:r>
          </a:p>
        </p:txBody>
      </p:sp>
      <p:sp>
        <p:nvSpPr>
          <p:cNvPr id="37890" name="Rectangle 3"/>
          <p:cNvSpPr>
            <a:spLocks noGrp="1"/>
          </p:cNvSpPr>
          <p:nvPr>
            <p:ph type="body" idx="1"/>
          </p:nvPr>
        </p:nvSpPr>
        <p:spPr>
          <a:xfrm>
            <a:off x="468313" y="2205038"/>
            <a:ext cx="8229600" cy="4389437"/>
          </a:xfrm>
        </p:spPr>
        <p:txBody>
          <a:bodyPr/>
          <a:lstStyle/>
          <a:p>
            <a:pPr>
              <a:buFont typeface="Wingdings 2" pitchFamily="18" charset="2"/>
              <a:buNone/>
            </a:pPr>
            <a:r>
              <a:rPr lang="it-IT" smtClean="0"/>
              <a:t>Anziché giudicare il figlio in seguito a valutazioni negative, potrebbe risultare utile confrontarsi con lui e cercare le </a:t>
            </a:r>
            <a:r>
              <a:rPr lang="it-IT" smtClean="0">
                <a:solidFill>
                  <a:srgbClr val="FF0000"/>
                </a:solidFill>
              </a:rPr>
              <a:t>motivazioni </a:t>
            </a:r>
            <a:r>
              <a:rPr lang="it-IT" smtClean="0"/>
              <a:t>che l’hanno portato al </a:t>
            </a:r>
            <a:r>
              <a:rPr lang="it-IT" smtClean="0">
                <a:solidFill>
                  <a:srgbClr val="FF0000"/>
                </a:solidFill>
              </a:rPr>
              <a:t>fallimento</a:t>
            </a:r>
            <a:r>
              <a:rPr lang="it-IT" smtClean="0"/>
              <a:t>. Questo gli farà capire che non siamo interessati ai voti, quanto alla sua istruzione e al suo impegno. Essendo alla ricerca costante di attenzioni, avere di fianco un genitore che non lo critica ma che gli indica </a:t>
            </a:r>
            <a:r>
              <a:rPr lang="it-IT" smtClean="0">
                <a:solidFill>
                  <a:srgbClr val="FF0000"/>
                </a:solidFill>
              </a:rPr>
              <a:t>consigli per migliorare</a:t>
            </a:r>
            <a:r>
              <a:rPr lang="it-IT" smtClean="0"/>
              <a:t>, potrebbe cambiare molto in lui.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a:xfrm>
            <a:off x="468313" y="908050"/>
            <a:ext cx="8229600" cy="1143000"/>
          </a:xfrm>
        </p:spPr>
        <p:txBody>
          <a:bodyPr/>
          <a:lstStyle/>
          <a:p>
            <a:pPr algn="ctr"/>
            <a:r>
              <a:rPr lang="it-IT" sz="4600" smtClean="0">
                <a:solidFill>
                  <a:srgbClr val="FF0000"/>
                </a:solidFill>
              </a:rPr>
              <a:t>Affiancarlo inizialmente                         se necessario…</a:t>
            </a:r>
          </a:p>
        </p:txBody>
      </p:sp>
      <p:sp>
        <p:nvSpPr>
          <p:cNvPr id="38914" name="Rectangle 3"/>
          <p:cNvSpPr>
            <a:spLocks noGrp="1"/>
          </p:cNvSpPr>
          <p:nvPr>
            <p:ph type="body" idx="1"/>
          </p:nvPr>
        </p:nvSpPr>
        <p:spPr>
          <a:xfrm>
            <a:off x="468313" y="2133600"/>
            <a:ext cx="8229600" cy="4389438"/>
          </a:xfrm>
        </p:spPr>
        <p:txBody>
          <a:bodyPr/>
          <a:lstStyle/>
          <a:p>
            <a:pPr>
              <a:buFont typeface="Wingdings 2" pitchFamily="18" charset="2"/>
              <a:buNone/>
            </a:pPr>
            <a:r>
              <a:rPr lang="it-IT" smtClean="0"/>
              <a:t>Considerando il caos e il disorientamento che spesso caratterizzano questo periodo di crescita, potremmo rilevare anche difficoltà dei ragazzi ad organizzare il lavoro pomeridiano o a calendarizzare la preparazione delle verifiche.</a:t>
            </a:r>
          </a:p>
          <a:p>
            <a:pPr>
              <a:buFont typeface="Wingdings 2" pitchFamily="18" charset="2"/>
              <a:buNone/>
            </a:pPr>
            <a:r>
              <a:rPr lang="it-IT" smtClean="0"/>
              <a:t>Senza sostituirci a loro nelle responsabilità, potremmo affiancarci anche solo per </a:t>
            </a:r>
            <a:r>
              <a:rPr lang="it-IT" smtClean="0">
                <a:solidFill>
                  <a:srgbClr val="FF0000"/>
                </a:solidFill>
              </a:rPr>
              <a:t>aiutarli a gestire i tempi e a organizzare</a:t>
            </a:r>
            <a:r>
              <a:rPr lang="it-IT" smtClean="0"/>
              <a:t> le attività pomeridiane o per iniziare qualche esercizio insieme, lasciandoli poi autonomi.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lstStyle/>
          <a:p>
            <a:pPr algn="ctr"/>
            <a:r>
              <a:rPr lang="it-IT" smtClean="0">
                <a:solidFill>
                  <a:srgbClr val="FF0000"/>
                </a:solidFill>
              </a:rPr>
              <a:t>Infondere SEMPRE fiducia</a:t>
            </a:r>
          </a:p>
        </p:txBody>
      </p:sp>
      <p:sp>
        <p:nvSpPr>
          <p:cNvPr id="39938" name="Rectangle 3"/>
          <p:cNvSpPr>
            <a:spLocks noGrp="1"/>
          </p:cNvSpPr>
          <p:nvPr>
            <p:ph type="body" idx="1"/>
          </p:nvPr>
        </p:nvSpPr>
        <p:spPr>
          <a:xfrm>
            <a:off x="395288" y="2133600"/>
            <a:ext cx="8229600" cy="4389438"/>
          </a:xfrm>
        </p:spPr>
        <p:txBody>
          <a:bodyPr/>
          <a:lstStyle/>
          <a:p>
            <a:pPr>
              <a:buFont typeface="Wingdings 2" pitchFamily="18" charset="2"/>
              <a:buNone/>
            </a:pPr>
            <a:r>
              <a:rPr lang="it-IT" smtClean="0"/>
              <a:t>E’ molto importante riuscire a mostrare sempre fiducia nelle capacità e nelle potenzialità del ragazzo … questo gli permetterà di non cadere in picchi di bassa autostima e gli farà capire che, grazie al suo impegno e alla sua volontà, potrà notevolmente migliorare!</a:t>
            </a:r>
          </a:p>
          <a:p>
            <a:pPr>
              <a:buFont typeface="Wingdings 2" pitchFamily="18" charset="2"/>
              <a:buNone/>
            </a:pPr>
            <a:r>
              <a:rPr lang="it-IT" smtClean="0">
                <a:solidFill>
                  <a:srgbClr val="FF0000"/>
                </a:solidFill>
              </a:rPr>
              <a:t>Non dobbiamo fare confronti</a:t>
            </a:r>
            <a:r>
              <a:rPr lang="it-IT" smtClean="0"/>
              <a:t> con compagni, fratelli/sorelle o con noi stessi come studenti, ma dobbiamo trasmettere </a:t>
            </a:r>
            <a:r>
              <a:rPr lang="it-IT" b="1" u="sng" smtClean="0">
                <a:solidFill>
                  <a:srgbClr val="FF0000"/>
                </a:solidFill>
              </a:rPr>
              <a:t>l’importanza di dimostrare          a sé stessi serietà e maturità rispetto ad un impegno!</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lstStyle/>
          <a:p>
            <a:pPr algn="ctr"/>
            <a:r>
              <a:rPr lang="it-IT" smtClean="0">
                <a:solidFill>
                  <a:srgbClr val="FF0000"/>
                </a:solidFill>
              </a:rPr>
              <a:t>Avvicinarsi ai loro interessi</a:t>
            </a:r>
          </a:p>
        </p:txBody>
      </p:sp>
      <p:sp>
        <p:nvSpPr>
          <p:cNvPr id="40962" name="Rectangle 3"/>
          <p:cNvSpPr>
            <a:spLocks noGrp="1"/>
          </p:cNvSpPr>
          <p:nvPr>
            <p:ph type="body" idx="1"/>
          </p:nvPr>
        </p:nvSpPr>
        <p:spPr>
          <a:xfrm>
            <a:off x="468313" y="2133600"/>
            <a:ext cx="8229600" cy="4389438"/>
          </a:xfrm>
        </p:spPr>
        <p:txBody>
          <a:bodyPr/>
          <a:lstStyle/>
          <a:p>
            <a:pPr>
              <a:buFont typeface="Wingdings 2" pitchFamily="18" charset="2"/>
              <a:buNone/>
            </a:pPr>
            <a:r>
              <a:rPr lang="it-IT" smtClean="0"/>
              <a:t>Cercare di comprendere gli interessi del ragazzo, che a prima vista ci appaiono inutili, privi di significato, noiosi e non costruttivi, potrebbe essere un buon modo per avvicinarlo e iniziare ad instaurare una </a:t>
            </a:r>
            <a:r>
              <a:rPr lang="it-IT" smtClean="0">
                <a:solidFill>
                  <a:srgbClr val="FF0000"/>
                </a:solidFill>
              </a:rPr>
              <a:t>modalità nuova di interazione</a:t>
            </a:r>
            <a:r>
              <a:rPr lang="it-IT" smtClean="0"/>
              <a:t> che ci permette di approfondire </a:t>
            </a:r>
            <a:r>
              <a:rPr lang="it-IT" smtClean="0">
                <a:solidFill>
                  <a:srgbClr val="FF0000"/>
                </a:solidFill>
              </a:rPr>
              <a:t>come vive “il suo mondo”</a:t>
            </a:r>
            <a:r>
              <a:rPr lang="it-IT" smtClean="0"/>
              <a:t>.</a:t>
            </a:r>
          </a:p>
          <a:p>
            <a:pPr>
              <a:buFont typeface="Wingdings 2" pitchFamily="18" charset="2"/>
              <a:buNone/>
            </a:pPr>
            <a:r>
              <a:rPr lang="it-IT" smtClean="0"/>
              <a:t>Anziché sentirsi criticato nelle sue “attività libere”, troverà </a:t>
            </a:r>
            <a:r>
              <a:rPr lang="it-IT" smtClean="0">
                <a:solidFill>
                  <a:srgbClr val="FF0000"/>
                </a:solidFill>
              </a:rPr>
              <a:t>qualcuno che si interessa a lui, non solo come studente, ma nella sua globalità di individuo</a:t>
            </a:r>
            <a:r>
              <a:rPr lang="it-IT"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eaLnBrk="1" fontAlgn="auto" hangingPunct="1">
              <a:spcAft>
                <a:spcPts val="0"/>
              </a:spcAft>
              <a:defRPr/>
            </a:pPr>
            <a:r>
              <a:rPr lang="it-IT" dirty="0" smtClean="0"/>
              <a:t>Processo di </a:t>
            </a:r>
            <a:br>
              <a:rPr lang="it-IT" dirty="0" smtClean="0"/>
            </a:br>
            <a:r>
              <a:rPr lang="it-IT" dirty="0" smtClean="0"/>
              <a:t>separazione-individuazione</a:t>
            </a:r>
            <a:endParaRPr lang="it-IT" dirty="0"/>
          </a:p>
        </p:txBody>
      </p:sp>
      <p:sp>
        <p:nvSpPr>
          <p:cNvPr id="15362" name="Segnaposto contenuto 2"/>
          <p:cNvSpPr>
            <a:spLocks noGrp="1"/>
          </p:cNvSpPr>
          <p:nvPr>
            <p:ph idx="1"/>
          </p:nvPr>
        </p:nvSpPr>
        <p:spPr/>
        <p:txBody>
          <a:bodyPr/>
          <a:lstStyle/>
          <a:p>
            <a:pPr eaLnBrk="1" hangingPunct="1">
              <a:buFont typeface="Wingdings 2" pitchFamily="18" charset="2"/>
              <a:buNone/>
            </a:pPr>
            <a:r>
              <a:rPr lang="it-IT" smtClean="0"/>
              <a:t>Nel ragazzo si assiste a due tendenze diverse:</a:t>
            </a:r>
          </a:p>
          <a:p>
            <a:pPr eaLnBrk="1" hangingPunct="1">
              <a:buFontTx/>
              <a:buChar char="-"/>
            </a:pPr>
            <a:r>
              <a:rPr lang="it-IT" b="1" smtClean="0">
                <a:solidFill>
                  <a:srgbClr val="FF0000"/>
                </a:solidFill>
              </a:rPr>
              <a:t>La volontà di separarsi dalle figure genitoriali </a:t>
            </a:r>
            <a:r>
              <a:rPr lang="it-IT" smtClean="0"/>
              <a:t>(frequenti critiche, assenza di condivisione, mancanza di apertura e isolamento, atteggiamenti oppositivo-provocatori, ecc.)</a:t>
            </a:r>
          </a:p>
          <a:p>
            <a:pPr eaLnBrk="1" hangingPunct="1">
              <a:buFontTx/>
              <a:buChar char="-"/>
            </a:pPr>
            <a:r>
              <a:rPr lang="it-IT" b="1" smtClean="0">
                <a:solidFill>
                  <a:srgbClr val="FF0000"/>
                </a:solidFill>
              </a:rPr>
              <a:t>Il bisogno di ricercare la propria identità come nuovo individuo </a:t>
            </a:r>
            <a:r>
              <a:rPr lang="it-IT" smtClean="0"/>
              <a:t>(distacco dalle figure parentali per conoscere sé stessi e formare la propria individualità in contrasto con quella dei genitori)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WordArt 4"/>
          <p:cNvSpPr>
            <a:spLocks noChangeArrowheads="1" noChangeShapeType="1" noTextEdit="1"/>
          </p:cNvSpPr>
          <p:nvPr/>
        </p:nvSpPr>
        <p:spPr bwMode="auto">
          <a:xfrm>
            <a:off x="1187450" y="1700213"/>
            <a:ext cx="6810375" cy="1368425"/>
          </a:xfrm>
          <a:prstGeom prst="rect">
            <a:avLst/>
          </a:prstGeom>
        </p:spPr>
        <p:txBody>
          <a:bodyPr wrap="none" fromWordArt="1">
            <a:prstTxWarp prst="textPlain">
              <a:avLst>
                <a:gd name="adj" fmla="val 50000"/>
              </a:avLst>
            </a:prstTxWarp>
          </a:bodyPr>
          <a:lstStyle/>
          <a:p>
            <a:pPr algn="ctr"/>
            <a:r>
              <a:rPr lang="it-IT" sz="2800" kern="10">
                <a:ln w="19050">
                  <a:solidFill>
                    <a:srgbClr val="000000"/>
                  </a:solidFill>
                  <a:round/>
                  <a:headEnd/>
                  <a:tailEnd/>
                </a:ln>
                <a:solidFill>
                  <a:schemeClr val="accent1"/>
                </a:solidFill>
                <a:latin typeface="Bradley Hand ITC"/>
              </a:rPr>
              <a:t>GRAZIE PER L'ATTENZIONE</a:t>
            </a:r>
          </a:p>
          <a:p>
            <a:pPr algn="ctr"/>
            <a:r>
              <a:rPr lang="it-IT" sz="2800" kern="10">
                <a:ln w="19050">
                  <a:solidFill>
                    <a:srgbClr val="000000"/>
                  </a:solidFill>
                  <a:round/>
                  <a:headEnd/>
                  <a:tailEnd/>
                </a:ln>
                <a:solidFill>
                  <a:schemeClr val="accent1"/>
                </a:solidFill>
                <a:latin typeface="Bradley Hand ITC"/>
              </a:rPr>
              <a:t> ED IL VOSTRO COINVOLGIMENTO!</a:t>
            </a:r>
          </a:p>
        </p:txBody>
      </p:sp>
      <p:sp>
        <p:nvSpPr>
          <p:cNvPr id="41986" name="WordArt 5"/>
          <p:cNvSpPr>
            <a:spLocks noChangeArrowheads="1" noChangeShapeType="1" noTextEdit="1"/>
          </p:cNvSpPr>
          <p:nvPr/>
        </p:nvSpPr>
        <p:spPr bwMode="auto">
          <a:xfrm>
            <a:off x="2843213" y="3789363"/>
            <a:ext cx="3771900" cy="647700"/>
          </a:xfrm>
          <a:prstGeom prst="rect">
            <a:avLst/>
          </a:prstGeom>
        </p:spPr>
        <p:txBody>
          <a:bodyPr wrap="none" fromWordArt="1">
            <a:prstTxWarp prst="textPlain">
              <a:avLst>
                <a:gd name="adj" fmla="val 50000"/>
              </a:avLst>
            </a:prstTxWarp>
          </a:bodyPr>
          <a:lstStyle/>
          <a:p>
            <a:pPr algn="ctr"/>
            <a:r>
              <a:rPr lang="it-IT" sz="3600" kern="10">
                <a:ln w="19050">
                  <a:solidFill>
                    <a:srgbClr val="000000"/>
                  </a:solidFill>
                  <a:round/>
                  <a:headEnd/>
                  <a:tailEnd/>
                </a:ln>
                <a:solidFill>
                  <a:srgbClr val="FF0000"/>
                </a:solidFill>
                <a:latin typeface="Edwardian Script ITC"/>
              </a:rPr>
              <a:t>Buone Feste!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468313" y="404813"/>
            <a:ext cx="8229600" cy="1143000"/>
          </a:xfrm>
        </p:spPr>
        <p:txBody>
          <a:bodyPr/>
          <a:lstStyle/>
          <a:p>
            <a:pPr algn="ctr" eaLnBrk="1" hangingPunct="1"/>
            <a:r>
              <a:rPr lang="it-IT" sz="4600" smtClean="0">
                <a:solidFill>
                  <a:srgbClr val="0000CC"/>
                </a:solidFill>
              </a:rPr>
              <a:t>La prima fase dell’adolescenza</a:t>
            </a:r>
            <a:br>
              <a:rPr lang="it-IT" sz="4600" smtClean="0">
                <a:solidFill>
                  <a:srgbClr val="0000CC"/>
                </a:solidFill>
              </a:rPr>
            </a:br>
            <a:r>
              <a:rPr lang="it-IT" sz="4600" smtClean="0">
                <a:solidFill>
                  <a:srgbClr val="0000CC"/>
                </a:solidFill>
              </a:rPr>
              <a:t>(gli anni della Scuola Media)</a:t>
            </a:r>
          </a:p>
        </p:txBody>
      </p:sp>
      <p:sp>
        <p:nvSpPr>
          <p:cNvPr id="16386" name="Rectangle 3"/>
          <p:cNvSpPr>
            <a:spLocks noGrp="1"/>
          </p:cNvSpPr>
          <p:nvPr>
            <p:ph type="body" idx="1"/>
          </p:nvPr>
        </p:nvSpPr>
        <p:spPr>
          <a:xfrm>
            <a:off x="250825" y="1628775"/>
            <a:ext cx="8713788" cy="5229225"/>
          </a:xfrm>
        </p:spPr>
        <p:txBody>
          <a:bodyPr/>
          <a:lstStyle/>
          <a:p>
            <a:pPr eaLnBrk="1" hangingPunct="1">
              <a:lnSpc>
                <a:spcPct val="80000"/>
              </a:lnSpc>
              <a:buFont typeface="Wingdings 2" pitchFamily="18" charset="2"/>
              <a:buNone/>
            </a:pPr>
            <a:r>
              <a:rPr lang="it-IT" sz="2000" smtClean="0"/>
              <a:t>     </a:t>
            </a:r>
            <a:r>
              <a:rPr lang="it-IT" sz="2400" b="1" smtClean="0"/>
              <a:t>Tra gli 11 e i 14 anni, il ragazzo/la ragazza…</a:t>
            </a:r>
            <a:r>
              <a:rPr lang="it-IT" sz="2000" b="1" smtClean="0"/>
              <a:t> </a:t>
            </a:r>
          </a:p>
          <a:p>
            <a:pPr eaLnBrk="1" hangingPunct="1">
              <a:lnSpc>
                <a:spcPct val="80000"/>
              </a:lnSpc>
              <a:buFont typeface="Wingdings 2" pitchFamily="18" charset="2"/>
              <a:buNone/>
            </a:pPr>
            <a:r>
              <a:rPr lang="it-IT" sz="2000" smtClean="0"/>
              <a:t>    -è alla ricerca di una propria </a:t>
            </a:r>
            <a:r>
              <a:rPr lang="it-IT" sz="2000" smtClean="0">
                <a:solidFill>
                  <a:srgbClr val="FF0000"/>
                </a:solidFill>
              </a:rPr>
              <a:t>identità</a:t>
            </a:r>
            <a:r>
              <a:rPr lang="it-IT" sz="2000" smtClean="0"/>
              <a:t>; </a:t>
            </a:r>
            <a:br>
              <a:rPr lang="it-IT" sz="2000" smtClean="0"/>
            </a:br>
            <a:r>
              <a:rPr lang="it-IT" sz="2000" smtClean="0"/>
              <a:t>-ha un </a:t>
            </a:r>
            <a:r>
              <a:rPr lang="it-IT" sz="2000" smtClean="0">
                <a:solidFill>
                  <a:srgbClr val="FF0000"/>
                </a:solidFill>
              </a:rPr>
              <a:t>umore variabile</a:t>
            </a:r>
            <a:r>
              <a:rPr lang="it-IT" sz="2000" smtClean="0"/>
              <a:t>; </a:t>
            </a:r>
            <a:br>
              <a:rPr lang="it-IT" sz="2000" smtClean="0"/>
            </a:br>
            <a:r>
              <a:rPr lang="it-IT" sz="2000" smtClean="0"/>
              <a:t>-esprime i propri sentimenti attraverso le </a:t>
            </a:r>
            <a:r>
              <a:rPr lang="it-IT" sz="2000" smtClean="0">
                <a:solidFill>
                  <a:srgbClr val="FF0000"/>
                </a:solidFill>
              </a:rPr>
              <a:t>azioni</a:t>
            </a:r>
            <a:r>
              <a:rPr lang="it-IT" sz="2000" smtClean="0"/>
              <a:t> più che con le parole; </a:t>
            </a:r>
            <a:br>
              <a:rPr lang="it-IT" sz="2000" smtClean="0"/>
            </a:br>
            <a:r>
              <a:rPr lang="it-IT" sz="2000" smtClean="0"/>
              <a:t>-dà molta importanza all'amicizia; </a:t>
            </a:r>
            <a:br>
              <a:rPr lang="it-IT" sz="2000" smtClean="0"/>
            </a:br>
            <a:r>
              <a:rPr lang="it-IT" sz="2000" smtClean="0"/>
              <a:t>-dà poca attenzione ai genitori e talvolta è sgarbato nei loro confronti; </a:t>
            </a:r>
            <a:br>
              <a:rPr lang="it-IT" sz="2000" smtClean="0"/>
            </a:br>
            <a:r>
              <a:rPr lang="it-IT" sz="2000" smtClean="0"/>
              <a:t>-riconosce i difetti dei genitori e diventa molto critico; </a:t>
            </a:r>
            <a:br>
              <a:rPr lang="it-IT" sz="2000" smtClean="0"/>
            </a:br>
            <a:r>
              <a:rPr lang="it-IT" sz="2000" smtClean="0"/>
              <a:t>-cerca persone nuove da amare, oltre ai genitori; </a:t>
            </a:r>
            <a:br>
              <a:rPr lang="it-IT" sz="2000" smtClean="0"/>
            </a:br>
            <a:r>
              <a:rPr lang="it-IT" sz="2000" smtClean="0"/>
              <a:t>-tende a mostrare </a:t>
            </a:r>
            <a:r>
              <a:rPr lang="it-IT" sz="2000" smtClean="0">
                <a:solidFill>
                  <a:srgbClr val="FF0000"/>
                </a:solidFill>
              </a:rPr>
              <a:t>comportamenti infantili</a:t>
            </a:r>
            <a:r>
              <a:rPr lang="it-IT" sz="2000" smtClean="0"/>
              <a:t>, soprattutto quando è stressato; </a:t>
            </a:r>
            <a:br>
              <a:rPr lang="it-IT" sz="2000" smtClean="0"/>
            </a:br>
            <a:r>
              <a:rPr lang="it-IT" sz="2000" smtClean="0"/>
              <a:t>-i suoi interessi ed il suo modo di vestire sono influenzati profondamente dal gruppo dei coetanei; </a:t>
            </a:r>
            <a:br>
              <a:rPr lang="it-IT" sz="2000" smtClean="0"/>
            </a:br>
            <a:r>
              <a:rPr lang="it-IT" sz="2000" smtClean="0"/>
              <a:t>-è </a:t>
            </a:r>
            <a:r>
              <a:rPr lang="it-IT" sz="2000" smtClean="0">
                <a:solidFill>
                  <a:srgbClr val="FF0000"/>
                </a:solidFill>
              </a:rPr>
              <a:t>"immerso" nel presente</a:t>
            </a:r>
            <a:r>
              <a:rPr lang="it-IT" sz="2000" smtClean="0"/>
              <a:t> e pensa poco al futuro; </a:t>
            </a:r>
            <a:br>
              <a:rPr lang="it-IT" sz="2000" smtClean="0"/>
            </a:br>
            <a:r>
              <a:rPr lang="it-IT" sz="2000" smtClean="0"/>
              <a:t>-si dedica ad attività di gruppo prevalentemente con </a:t>
            </a:r>
            <a:r>
              <a:rPr lang="it-IT" sz="2000" smtClean="0">
                <a:solidFill>
                  <a:srgbClr val="FF0000"/>
                </a:solidFill>
              </a:rPr>
              <a:t>amici </a:t>
            </a:r>
            <a:r>
              <a:rPr lang="it-IT" sz="2000" smtClean="0"/>
              <a:t>dello stesso sesso; </a:t>
            </a:r>
            <a:br>
              <a:rPr lang="it-IT" sz="2000" smtClean="0"/>
            </a:br>
            <a:r>
              <a:rPr lang="it-IT" sz="2000" smtClean="0"/>
              <a:t>-cerca di mettere in mostra le proprie qualità; </a:t>
            </a:r>
            <a:br>
              <a:rPr lang="it-IT" sz="2000" smtClean="0"/>
            </a:br>
            <a:r>
              <a:rPr lang="it-IT" sz="2000" smtClean="0"/>
              <a:t>-accresce la riservatezza; </a:t>
            </a:r>
            <a:br>
              <a:rPr lang="it-IT" sz="2000" smtClean="0"/>
            </a:br>
            <a:r>
              <a:rPr lang="it-IT" sz="2000" smtClean="0"/>
              <a:t>-si preoccupa a volte eccessivamente del suo </a:t>
            </a:r>
            <a:r>
              <a:rPr lang="it-IT" sz="2000" smtClean="0">
                <a:solidFill>
                  <a:srgbClr val="FF0000"/>
                </a:solidFill>
              </a:rPr>
              <a:t>aspetto fisico</a:t>
            </a:r>
            <a:r>
              <a:rPr lang="it-IT" sz="2000" smtClean="0"/>
              <a:t>;                                                                                          -</a:t>
            </a:r>
            <a:r>
              <a:rPr lang="it-IT" sz="2000" smtClean="0">
                <a:solidFill>
                  <a:srgbClr val="FF0000"/>
                </a:solidFill>
              </a:rPr>
              <a:t>sfida le regole</a:t>
            </a:r>
            <a:r>
              <a:rPr lang="it-IT" sz="2000" smtClean="0"/>
              <a:t> e si mette alla prova per misurare i suoi limiti;</a:t>
            </a:r>
          </a:p>
          <a:p>
            <a:pPr eaLnBrk="1" hangingPunct="1">
              <a:lnSpc>
                <a:spcPct val="80000"/>
              </a:lnSpc>
              <a:buFont typeface="Wingdings 2" pitchFamily="18" charset="2"/>
              <a:buNone/>
            </a:pPr>
            <a:r>
              <a:rPr lang="it-IT" sz="2000" smtClean="0"/>
              <a:t> </a:t>
            </a:r>
            <a:br>
              <a:rPr lang="it-IT" sz="2000" smtClean="0"/>
            </a:br>
            <a:endParaRPr lang="it-IT"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pPr algn="ctr" eaLnBrk="1" hangingPunct="1"/>
            <a:r>
              <a:rPr lang="it-IT" sz="5400" smtClean="0"/>
              <a:t>Condizione psicologica dell’adolescente</a:t>
            </a:r>
          </a:p>
        </p:txBody>
      </p:sp>
      <p:sp>
        <p:nvSpPr>
          <p:cNvPr id="17410" name="Rectangle 3"/>
          <p:cNvSpPr>
            <a:spLocks noGrp="1"/>
          </p:cNvSpPr>
          <p:nvPr>
            <p:ph type="body" idx="1"/>
          </p:nvPr>
        </p:nvSpPr>
        <p:spPr>
          <a:xfrm>
            <a:off x="457200" y="1935163"/>
            <a:ext cx="8229600" cy="4733925"/>
          </a:xfrm>
        </p:spPr>
        <p:txBody>
          <a:bodyPr/>
          <a:lstStyle/>
          <a:p>
            <a:pPr eaLnBrk="1" hangingPunct="1">
              <a:lnSpc>
                <a:spcPct val="90000"/>
              </a:lnSpc>
              <a:buFont typeface="Wingdings 2" pitchFamily="18" charset="2"/>
              <a:buNone/>
            </a:pPr>
            <a:r>
              <a:rPr lang="it-IT" smtClean="0"/>
              <a:t>L’adolescente si ritrova in questo processo provando stati d’animo quali: </a:t>
            </a:r>
          </a:p>
          <a:p>
            <a:pPr eaLnBrk="1" hangingPunct="1">
              <a:lnSpc>
                <a:spcPct val="90000"/>
              </a:lnSpc>
              <a:buFont typeface="Wingdings 2" pitchFamily="18" charset="2"/>
              <a:buNone/>
            </a:pPr>
            <a:r>
              <a:rPr lang="it-IT" b="1" smtClean="0">
                <a:solidFill>
                  <a:srgbClr val="FF0000"/>
                </a:solidFill>
              </a:rPr>
              <a:t>DISORIENTAMENTO</a:t>
            </a:r>
            <a:r>
              <a:rPr lang="it-IT" smtClean="0"/>
              <a:t>: vuole “staccarsi” dai precedenti punti di riferimento ma non ne possiede ancora di nuovi. Non si è più bambini ma neanche adulti e si inizia un percorso alla ricerca della propria identità sotto vari punti di vista</a:t>
            </a:r>
          </a:p>
          <a:p>
            <a:pPr eaLnBrk="1" hangingPunct="1">
              <a:lnSpc>
                <a:spcPct val="90000"/>
              </a:lnSpc>
              <a:buFont typeface="Wingdings 2" pitchFamily="18" charset="2"/>
              <a:buNone/>
            </a:pPr>
            <a:r>
              <a:rPr lang="it-IT" b="1" smtClean="0">
                <a:solidFill>
                  <a:srgbClr val="FF0000"/>
                </a:solidFill>
              </a:rPr>
              <a:t>RABBIA</a:t>
            </a:r>
            <a:r>
              <a:rPr lang="it-IT" smtClean="0"/>
              <a:t>: fatica a reagire a ogni tipo di frustrazione causata dalle nuove richieste e dalle nuove responsabilità. Non si sente capito dagli adulti nella sfera delle sue esigenze.</a:t>
            </a:r>
          </a:p>
          <a:p>
            <a:pPr eaLnBrk="1" hangingPunct="1">
              <a:lnSpc>
                <a:spcPct val="90000"/>
              </a:lnSpc>
              <a:buFont typeface="Wingdings 2" pitchFamily="18" charset="2"/>
              <a:buNone/>
            </a:pPr>
            <a:r>
              <a:rPr lang="it-IT"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algn="ctr" eaLnBrk="1" hangingPunct="1"/>
            <a:r>
              <a:rPr lang="it-IT" sz="5400" smtClean="0"/>
              <a:t>Condizione psicologica dell’adolescente</a:t>
            </a:r>
          </a:p>
        </p:txBody>
      </p:sp>
      <p:sp>
        <p:nvSpPr>
          <p:cNvPr id="18434" name="Rectangle 3"/>
          <p:cNvSpPr>
            <a:spLocks noGrp="1"/>
          </p:cNvSpPr>
          <p:nvPr>
            <p:ph type="body" idx="1"/>
          </p:nvPr>
        </p:nvSpPr>
        <p:spPr/>
        <p:txBody>
          <a:bodyPr/>
          <a:lstStyle/>
          <a:p>
            <a:pPr eaLnBrk="1" hangingPunct="1">
              <a:buFont typeface="Wingdings 2" pitchFamily="18" charset="2"/>
              <a:buNone/>
            </a:pPr>
            <a:r>
              <a:rPr lang="it-IT" b="1" smtClean="0">
                <a:solidFill>
                  <a:srgbClr val="FF0000"/>
                </a:solidFill>
              </a:rPr>
              <a:t>APATIA</a:t>
            </a:r>
            <a:r>
              <a:rPr lang="it-IT" smtClean="0"/>
              <a:t>: vive una fase di cambiamenti in cui non sa cosa vuole e chi è. La reazione a questa condizione è quella di rimanere passivo al bombardamento di stimoli che riceve quotidianamente (smartphone, televisione, tablet, pc, ecc.). </a:t>
            </a:r>
          </a:p>
          <a:p>
            <a:pPr eaLnBrk="1" hangingPunct="1">
              <a:buFont typeface="Wingdings 2" pitchFamily="18" charset="2"/>
              <a:buNone/>
            </a:pPr>
            <a:r>
              <a:rPr lang="it-IT" b="1" smtClean="0">
                <a:solidFill>
                  <a:srgbClr val="FF0000"/>
                </a:solidFill>
              </a:rPr>
              <a:t>ISOLAMENTO</a:t>
            </a:r>
            <a:r>
              <a:rPr lang="it-IT" smtClean="0"/>
              <a:t>: la ricerca di questi mezzi permette anche di isolarsi in una dimensione parallela e staccarsi temporaneamente da situazione di disagio che stanno vivendo. </a:t>
            </a:r>
          </a:p>
          <a:p>
            <a:pPr eaLnBrk="1" hangingPunct="1">
              <a:buFont typeface="Wingdings 2" pitchFamily="18" charset="2"/>
              <a:buNone/>
            </a:pPr>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algn="ctr" eaLnBrk="1" hangingPunct="1"/>
            <a:r>
              <a:rPr lang="it-IT" sz="4600" smtClean="0"/>
              <a:t>Conseguenze dell’isolamento e legame con il senso di insicurezza</a:t>
            </a:r>
          </a:p>
        </p:txBody>
      </p:sp>
      <p:sp>
        <p:nvSpPr>
          <p:cNvPr id="19458" name="Rectangle 3"/>
          <p:cNvSpPr>
            <a:spLocks noGrp="1"/>
          </p:cNvSpPr>
          <p:nvPr>
            <p:ph type="body" idx="1"/>
          </p:nvPr>
        </p:nvSpPr>
        <p:spPr/>
        <p:txBody>
          <a:bodyPr/>
          <a:lstStyle/>
          <a:p>
            <a:pPr eaLnBrk="1" hangingPunct="1">
              <a:buFont typeface="Wingdings 2" pitchFamily="18" charset="2"/>
              <a:buNone/>
            </a:pPr>
            <a:r>
              <a:rPr lang="it-IT" sz="2200" smtClean="0"/>
              <a:t>La </a:t>
            </a:r>
            <a:r>
              <a:rPr lang="it-IT" sz="2200" smtClean="0">
                <a:solidFill>
                  <a:srgbClr val="FF0000"/>
                </a:solidFill>
              </a:rPr>
              <a:t>stanza dell’adolescente</a:t>
            </a:r>
            <a:r>
              <a:rPr lang="it-IT" sz="2200" smtClean="0"/>
              <a:t> e il suo ricorrere all’isolamento in una </a:t>
            </a:r>
            <a:r>
              <a:rPr lang="it-IT" sz="2200" smtClean="0">
                <a:solidFill>
                  <a:srgbClr val="FF0000"/>
                </a:solidFill>
              </a:rPr>
              <a:t>dimensione irreale</a:t>
            </a:r>
            <a:r>
              <a:rPr lang="it-IT" sz="2200" smtClean="0"/>
              <a:t>, sono </a:t>
            </a:r>
            <a:r>
              <a:rPr lang="it-IT" sz="2200" b="1" smtClean="0">
                <a:solidFill>
                  <a:srgbClr val="FF0000"/>
                </a:solidFill>
              </a:rPr>
              <a:t>rifugi</a:t>
            </a:r>
            <a:r>
              <a:rPr lang="it-IT" sz="2200" smtClean="0"/>
              <a:t> che gli servono per ricreare una situazione in cui si sentono protetti.</a:t>
            </a:r>
          </a:p>
          <a:p>
            <a:pPr eaLnBrk="1" hangingPunct="1">
              <a:buFont typeface="Wingdings 2" pitchFamily="18" charset="2"/>
              <a:buNone/>
            </a:pPr>
            <a:r>
              <a:rPr lang="it-IT" sz="2200" smtClean="0"/>
              <a:t>In adolescenza è normale provare insicurezza e i ragazzi hanno spesso il timore di confrontarsi con gli altri nella vita reale. </a:t>
            </a:r>
          </a:p>
          <a:p>
            <a:pPr eaLnBrk="1" hangingPunct="1">
              <a:buFont typeface="Wingdings 2" pitchFamily="18" charset="2"/>
              <a:buNone/>
            </a:pPr>
            <a:r>
              <a:rPr lang="it-IT" sz="2200" smtClean="0"/>
              <a:t>Per questo motivo </a:t>
            </a:r>
            <a:r>
              <a:rPr lang="it-IT" sz="2200" smtClean="0">
                <a:solidFill>
                  <a:srgbClr val="FF0000"/>
                </a:solidFill>
              </a:rPr>
              <a:t>social network e internet</a:t>
            </a:r>
            <a:r>
              <a:rPr lang="it-IT" sz="2200" smtClean="0"/>
              <a:t> diventano la </a:t>
            </a:r>
            <a:r>
              <a:rPr lang="it-IT" sz="2200" smtClean="0">
                <a:solidFill>
                  <a:srgbClr val="FF0000"/>
                </a:solidFill>
              </a:rPr>
              <a:t>bolla di isolamento</a:t>
            </a:r>
            <a:r>
              <a:rPr lang="it-IT" sz="2200" smtClean="0"/>
              <a:t> dove fare tutto quello desiderano, perché se qualcosa non va all'interno della relazione virtuale, basta spegnere il pc e la comunicazione si chiude. </a:t>
            </a:r>
          </a:p>
          <a:p>
            <a:pPr eaLnBrk="1" hangingPunct="1">
              <a:buFont typeface="Wingdings 2" pitchFamily="18" charset="2"/>
              <a:buNone/>
            </a:pPr>
            <a:r>
              <a:rPr lang="it-IT" sz="2200" smtClean="0"/>
              <a:t>La rete permette di vivere il piacere del periodo infantile, quando la realtà circostante non conta, ma ciò che importa è soddisfare solo i propri bisogni.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algn="ctr" eaLnBrk="1" hangingPunct="1"/>
            <a:r>
              <a:rPr lang="it-IT" sz="4600" smtClean="0"/>
              <a:t>Egoismo adolescenziale:</a:t>
            </a:r>
            <a:br>
              <a:rPr lang="it-IT" sz="4600" smtClean="0"/>
            </a:br>
            <a:r>
              <a:rPr lang="it-IT" sz="4600" smtClean="0"/>
              <a:t>“voglio ricevere”</a:t>
            </a:r>
          </a:p>
        </p:txBody>
      </p:sp>
      <p:sp>
        <p:nvSpPr>
          <p:cNvPr id="20482" name="Rectangle 3"/>
          <p:cNvSpPr>
            <a:spLocks noGrp="1"/>
          </p:cNvSpPr>
          <p:nvPr>
            <p:ph type="body" idx="1"/>
          </p:nvPr>
        </p:nvSpPr>
        <p:spPr/>
        <p:txBody>
          <a:bodyPr/>
          <a:lstStyle/>
          <a:p>
            <a:pPr eaLnBrk="1" hangingPunct="1">
              <a:buFont typeface="Wingdings 2" pitchFamily="18" charset="2"/>
              <a:buNone/>
            </a:pPr>
            <a:r>
              <a:rPr lang="it-IT" smtClean="0"/>
              <a:t>I genitori tendono a rendere più autonomi i figli e questi reagiscono a queste richieste evolutive come se venissero loro tolte certe attenzioni. </a:t>
            </a:r>
          </a:p>
          <a:p>
            <a:pPr eaLnBrk="1" hangingPunct="1">
              <a:buFont typeface="Wingdings 2" pitchFamily="18" charset="2"/>
              <a:buNone/>
            </a:pPr>
            <a:r>
              <a:rPr lang="it-IT" smtClean="0"/>
              <a:t>Gli adolescenti sono per natura critici di fronte all’operato dei genitori e </a:t>
            </a:r>
            <a:r>
              <a:rPr lang="it-IT" u="sng" smtClean="0">
                <a:solidFill>
                  <a:srgbClr val="FF0000"/>
                </a:solidFill>
              </a:rPr>
              <a:t>rinfacciano di non ricevere mai abbastanza attenzioni, regali, complimenti, ecc.</a:t>
            </a:r>
            <a:r>
              <a:rPr lang="it-IT" smtClean="0"/>
              <a:t> ma talvolta nemmeno loro sanno bene che cosa vorrebbero pretendere. </a:t>
            </a:r>
          </a:p>
          <a:p>
            <a:pPr eaLnBrk="1" hangingPunct="1">
              <a:buFont typeface="Wingdings 2" pitchFamily="18" charset="2"/>
              <a:buNone/>
            </a:pPr>
            <a:r>
              <a:rPr lang="it-IT" smtClean="0"/>
              <a:t>(“esigo quel regalo ma non mi chiedere nulla in cambio”)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a:xfrm>
            <a:off x="539750" y="188913"/>
            <a:ext cx="8229600" cy="1143000"/>
          </a:xfrm>
        </p:spPr>
        <p:txBody>
          <a:bodyPr/>
          <a:lstStyle/>
          <a:p>
            <a:pPr eaLnBrk="1" hangingPunct="1"/>
            <a:r>
              <a:rPr lang="it-IT" smtClean="0"/>
              <a:t>L’adolescente e i suoi interessi</a:t>
            </a:r>
          </a:p>
        </p:txBody>
      </p:sp>
      <p:sp>
        <p:nvSpPr>
          <p:cNvPr id="21506" name="Rectangle 3"/>
          <p:cNvSpPr>
            <a:spLocks noGrp="1"/>
          </p:cNvSpPr>
          <p:nvPr>
            <p:ph type="body" idx="1"/>
          </p:nvPr>
        </p:nvSpPr>
        <p:spPr>
          <a:xfrm>
            <a:off x="457200" y="1484313"/>
            <a:ext cx="8229600" cy="4840287"/>
          </a:xfrm>
        </p:spPr>
        <p:txBody>
          <a:bodyPr/>
          <a:lstStyle/>
          <a:p>
            <a:pPr eaLnBrk="1" hangingPunct="1">
              <a:lnSpc>
                <a:spcPct val="90000"/>
              </a:lnSpc>
              <a:buFont typeface="Wingdings 2" pitchFamily="18" charset="2"/>
              <a:buNone/>
            </a:pPr>
            <a:r>
              <a:rPr lang="it-IT" smtClean="0"/>
              <a:t>I ragazzi hanno spesso interessi talvolta chiusi e limitati all’ambiente che frequentano: </a:t>
            </a:r>
          </a:p>
          <a:p>
            <a:pPr eaLnBrk="1" hangingPunct="1">
              <a:lnSpc>
                <a:spcPct val="90000"/>
              </a:lnSpc>
              <a:buFontTx/>
              <a:buChar char="-"/>
            </a:pPr>
            <a:r>
              <a:rPr lang="it-IT" smtClean="0"/>
              <a:t>Uscire con i coetanei per sperimentare la libertà</a:t>
            </a:r>
          </a:p>
          <a:p>
            <a:pPr eaLnBrk="1" hangingPunct="1">
              <a:lnSpc>
                <a:spcPct val="90000"/>
              </a:lnSpc>
              <a:buFontTx/>
              <a:buChar char="-"/>
            </a:pPr>
            <a:r>
              <a:rPr lang="it-IT" smtClean="0"/>
              <a:t>Confrontarsi con gli amici sulle nuove esperienze</a:t>
            </a:r>
          </a:p>
          <a:p>
            <a:pPr eaLnBrk="1" hangingPunct="1">
              <a:lnSpc>
                <a:spcPct val="90000"/>
              </a:lnSpc>
              <a:buFontTx/>
              <a:buChar char="-"/>
            </a:pPr>
            <a:r>
              <a:rPr lang="it-IT" smtClean="0"/>
              <a:t>Ascoltare la musica</a:t>
            </a:r>
          </a:p>
          <a:p>
            <a:pPr eaLnBrk="1" hangingPunct="1">
              <a:lnSpc>
                <a:spcPct val="90000"/>
              </a:lnSpc>
              <a:buFontTx/>
              <a:buChar char="-"/>
            </a:pPr>
            <a:r>
              <a:rPr lang="it-IT" smtClean="0"/>
              <a:t>Curarsi dell’aspetto fisico e dell’estetica</a:t>
            </a:r>
          </a:p>
          <a:p>
            <a:pPr eaLnBrk="1" hangingPunct="1">
              <a:lnSpc>
                <a:spcPct val="90000"/>
              </a:lnSpc>
              <a:buFontTx/>
              <a:buChar char="-"/>
            </a:pPr>
            <a:r>
              <a:rPr lang="it-IT" smtClean="0"/>
              <a:t>Giocare con i videogiochi e il pc</a:t>
            </a:r>
          </a:p>
          <a:p>
            <a:pPr eaLnBrk="1" hangingPunct="1">
              <a:lnSpc>
                <a:spcPct val="90000"/>
              </a:lnSpc>
              <a:buFontTx/>
              <a:buChar char="-"/>
            </a:pPr>
            <a:r>
              <a:rPr lang="it-IT" smtClean="0"/>
              <a:t>Guardare video in Internet</a:t>
            </a:r>
          </a:p>
          <a:p>
            <a:pPr eaLnBrk="1" hangingPunct="1">
              <a:lnSpc>
                <a:spcPct val="90000"/>
              </a:lnSpc>
              <a:buFontTx/>
              <a:buChar char="-"/>
            </a:pPr>
            <a:r>
              <a:rPr lang="it-IT" smtClean="0"/>
              <a:t>Praticare sport</a:t>
            </a:r>
          </a:p>
          <a:p>
            <a:pPr eaLnBrk="1" hangingPunct="1">
              <a:lnSpc>
                <a:spcPct val="90000"/>
              </a:lnSpc>
              <a:buFontTx/>
              <a:buNone/>
            </a:pPr>
            <a:r>
              <a:rPr lang="it-IT" smtClean="0"/>
              <a:t>Tra tutti questi stimoli, la scuola spesso viene all’ultimo posto tra le priorità e scarso è il loro investimento…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1337</TotalTime>
  <Words>1972</Words>
  <Application>Microsoft Office PowerPoint</Application>
  <PresentationFormat>Presentazione su schermo (4:3)</PresentationFormat>
  <Paragraphs>122</Paragraphs>
  <Slides>30</Slides>
  <Notes>0</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Equinozio</vt:lpstr>
      <vt:lpstr>L’entrata nell’adolescenza e il rapporto con la scuola:</vt:lpstr>
      <vt:lpstr>Adolescenza e ridimensionamento dei rapporti genitori-figli</vt:lpstr>
      <vt:lpstr>Processo di  separazione-individuazione</vt:lpstr>
      <vt:lpstr>La prima fase dell’adolescenza (gli anni della Scuola Media)</vt:lpstr>
      <vt:lpstr>Condizione psicologica dell’adolescente</vt:lpstr>
      <vt:lpstr>Condizione psicologica dell’adolescente</vt:lpstr>
      <vt:lpstr>Conseguenze dell’isolamento e legame con il senso di insicurezza</vt:lpstr>
      <vt:lpstr>Egoismo adolescenziale: “voglio ricevere”</vt:lpstr>
      <vt:lpstr>L’adolescente e i suoi interessi</vt:lpstr>
      <vt:lpstr>Il disinteresse verso la scuola </vt:lpstr>
      <vt:lpstr>L’adolescenza e le sue contraddizioni</vt:lpstr>
      <vt:lpstr>Il nuovo ruolo del genitore e                   il nuovo ruolo del figlio</vt:lpstr>
      <vt:lpstr>Il comportamento del genitore                    è fondamentale</vt:lpstr>
      <vt:lpstr>Il comportamento del genitore                    è fondamentale</vt:lpstr>
      <vt:lpstr>Il comportamento del genitore                    è fondamentale</vt:lpstr>
      <vt:lpstr>Come incoraggiare l’adolescente a trovare la giusta motivazione all’impegno?</vt:lpstr>
      <vt:lpstr>Come incoraggiare l’adolescente a trovare la giusta motivazione all’impegno?</vt:lpstr>
      <vt:lpstr>Come incoraggiare l’adolescente a trovare la giusta motivazione all’impegno?</vt:lpstr>
      <vt:lpstr>Come incoraggiare l’adolescente a trovare la giusta motivazione all’impegno?</vt:lpstr>
      <vt:lpstr>Come incoraggiare l’adolescente a trovare la giusta motivazione all’impegno?</vt:lpstr>
      <vt:lpstr>…e se al pomeriggio sembra                 che la scuola non esista?</vt:lpstr>
      <vt:lpstr>Evitare gli scontri diretti            genitore-figlio</vt:lpstr>
      <vt:lpstr>Renderli gli unici responsabili              del loro lavoro</vt:lpstr>
      <vt:lpstr>No alle imposizioni, sì alle regole</vt:lpstr>
      <vt:lpstr>Mostrare le conseguenze di atteggiamenti di svogliatezza, apatia, irresponsabilità…</vt:lpstr>
      <vt:lpstr>Capire le cause dei fallimenti             per migliorare</vt:lpstr>
      <vt:lpstr>Affiancarlo inizialmente                         se necessario…</vt:lpstr>
      <vt:lpstr>Infondere SEMPRE fiducia</vt:lpstr>
      <vt:lpstr>Avvicinarsi ai loro interessi</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L’entrata nell’adolescenza e il rapporto con la scuola:</dc:title>
  <dc:creator>giulia facchini</dc:creator>
  <cp:lastModifiedBy>BARBI CARLA</cp:lastModifiedBy>
  <cp:revision>14</cp:revision>
  <dcterms:created xsi:type="dcterms:W3CDTF">2015-12-03T16:05:27Z</dcterms:created>
  <dcterms:modified xsi:type="dcterms:W3CDTF">2015-12-22T07:42:30Z</dcterms:modified>
</cp:coreProperties>
</file>