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345" r:id="rId3"/>
    <p:sldId id="323" r:id="rId4"/>
    <p:sldId id="346" r:id="rId5"/>
    <p:sldId id="276" r:id="rId6"/>
    <p:sldId id="333" r:id="rId7"/>
    <p:sldId id="348" r:id="rId8"/>
    <p:sldId id="293" r:id="rId9"/>
    <p:sldId id="347" r:id="rId10"/>
    <p:sldId id="294" r:id="rId11"/>
    <p:sldId id="288" r:id="rId12"/>
    <p:sldId id="292" r:id="rId13"/>
    <p:sldId id="279" r:id="rId14"/>
    <p:sldId id="277" r:id="rId15"/>
    <p:sldId id="289" r:id="rId16"/>
    <p:sldId id="262" r:id="rId17"/>
    <p:sldId id="280" r:id="rId18"/>
    <p:sldId id="295" r:id="rId19"/>
    <p:sldId id="281" r:id="rId20"/>
    <p:sldId id="296" r:id="rId21"/>
    <p:sldId id="282" r:id="rId22"/>
    <p:sldId id="298" r:id="rId23"/>
    <p:sldId id="299" r:id="rId24"/>
    <p:sldId id="283" r:id="rId25"/>
    <p:sldId id="290" r:id="rId26"/>
    <p:sldId id="297" r:id="rId27"/>
    <p:sldId id="300" r:id="rId28"/>
    <p:sldId id="285" r:id="rId29"/>
    <p:sldId id="286" r:id="rId30"/>
    <p:sldId id="287" r:id="rId31"/>
    <p:sldId id="301" r:id="rId32"/>
    <p:sldId id="305" r:id="rId33"/>
    <p:sldId id="306" r:id="rId34"/>
    <p:sldId id="351" r:id="rId35"/>
    <p:sldId id="352" r:id="rId36"/>
    <p:sldId id="353" r:id="rId37"/>
    <p:sldId id="354" r:id="rId38"/>
    <p:sldId id="335" r:id="rId39"/>
    <p:sldId id="341" r:id="rId40"/>
    <p:sldId id="336" r:id="rId41"/>
    <p:sldId id="337" r:id="rId42"/>
    <p:sldId id="338" r:id="rId43"/>
    <p:sldId id="339" r:id="rId44"/>
    <p:sldId id="342" r:id="rId45"/>
    <p:sldId id="343" r:id="rId46"/>
    <p:sldId id="340" r:id="rId47"/>
    <p:sldId id="350" r:id="rId48"/>
    <p:sldId id="349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85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29" autoAdjust="0"/>
    <p:restoredTop sz="61258" autoAdjust="0"/>
  </p:normalViewPr>
  <p:slideViewPr>
    <p:cSldViewPr>
      <p:cViewPr varScale="1">
        <p:scale>
          <a:sx n="65" d="100"/>
          <a:sy n="65" d="100"/>
        </p:scale>
        <p:origin x="-11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7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E8ED9-AF00-4255-AB87-3273C677CCF2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48D48-07ED-4E48-ADDB-C2E6B914B3F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188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48D48-07ED-4E48-ADDB-C2E6B914B3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734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C7310191-EFF4-4FE9-AF43-4AFA4D9AFA6A}" type="slidenum">
              <a:rPr lang="en-US" smtClean="0">
                <a:latin typeface="Calibri" pitchFamily="34" charset="0"/>
              </a:rPr>
              <a:pPr eaLnBrk="1" hangingPunct="1"/>
              <a:t>14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78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dirty="0" smtClean="0"/>
              <a:t>Più inclusiva somministrazione a tutti, ma ci possono essere validi motivi per non farlo</a:t>
            </a:r>
          </a:p>
          <a:p>
            <a:r>
              <a:rPr lang="it-IT" dirty="0" smtClean="0"/>
              <a:t>Adattamento: linguistico, a volte anche di temi</a:t>
            </a:r>
          </a:p>
          <a:p>
            <a:r>
              <a:rPr lang="it-IT" dirty="0" smtClean="0"/>
              <a:t>Come somministrare?</a:t>
            </a:r>
          </a:p>
          <a:p>
            <a:endParaRPr lang="it-IT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1pPr>
            <a:lvl2pPr marL="37222402" indent="-36773751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9pPr>
          </a:lstStyle>
          <a:p>
            <a:pPr eaLnBrk="1" hangingPunct="1"/>
            <a:fld id="{0480E308-7C1F-4735-95DC-747E4D361AA6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873280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Leggi esempio aggressività di Ortisei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1pPr>
            <a:lvl2pPr marL="37222402" indent="-36773751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9pPr>
          </a:lstStyle>
          <a:p>
            <a:pPr eaLnBrk="1" hangingPunct="1"/>
            <a:fld id="{88E307AE-0DF1-4D4B-9113-2C08E8657603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2462862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err="1" smtClean="0"/>
              <a:t>Impegno</a:t>
            </a:r>
            <a:r>
              <a:rPr lang="en-US" dirty="0" smtClean="0"/>
              <a:t> </a:t>
            </a:r>
            <a:r>
              <a:rPr lang="en-US" dirty="0" err="1" smtClean="0"/>
              <a:t>rpogettuale</a:t>
            </a:r>
            <a:r>
              <a:rPr lang="en-US" dirty="0" smtClean="0"/>
              <a:t> di index Team é </a:t>
            </a:r>
            <a:r>
              <a:rPr lang="en-US" dirty="0" err="1" smtClean="0"/>
              <a:t>motlo</a:t>
            </a:r>
            <a:r>
              <a:rPr lang="en-US" dirty="0" smtClean="0"/>
              <a:t> </a:t>
            </a:r>
            <a:r>
              <a:rPr lang="en-US" dirty="0" err="1" smtClean="0"/>
              <a:t>ridotto</a:t>
            </a:r>
            <a:r>
              <a:rPr lang="en-US" dirty="0" smtClean="0"/>
              <a:t> in </a:t>
            </a:r>
            <a:r>
              <a:rPr lang="en-US" dirty="0" err="1" smtClean="0"/>
              <a:t>questa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, ma </a:t>
            </a:r>
            <a:r>
              <a:rPr lang="en-US" dirty="0" err="1" smtClean="0"/>
              <a:t>rischia</a:t>
            </a:r>
            <a:r>
              <a:rPr lang="en-US" dirty="0" smtClean="0"/>
              <a:t> di </a:t>
            </a:r>
            <a:r>
              <a:rPr lang="en-US" dirty="0" err="1" smtClean="0"/>
              <a:t>perdersi</a:t>
            </a:r>
            <a:r>
              <a:rPr lang="en-US" dirty="0" smtClean="0"/>
              <a:t>. </a:t>
            </a:r>
          </a:p>
          <a:p>
            <a:pPr eaLnBrk="1" hangingPunct="1"/>
            <a:r>
              <a:rPr lang="en-US" dirty="0" err="1" smtClean="0"/>
              <a:t>Allestire</a:t>
            </a:r>
            <a:r>
              <a:rPr lang="en-US" dirty="0" smtClean="0"/>
              <a:t> </a:t>
            </a:r>
            <a:r>
              <a:rPr lang="en-US" dirty="0" err="1" smtClean="0"/>
              <a:t>controlli</a:t>
            </a:r>
            <a:r>
              <a:rPr lang="en-US" dirty="0" smtClean="0"/>
              <a:t> </a:t>
            </a:r>
            <a:r>
              <a:rPr lang="en-US" dirty="0" err="1" smtClean="0"/>
              <a:t>intermedi</a:t>
            </a:r>
            <a:r>
              <a:rPr lang="en-US" dirty="0" smtClean="0"/>
              <a:t> e </a:t>
            </a:r>
            <a:r>
              <a:rPr lang="en-US" dirty="0" err="1" smtClean="0"/>
              <a:t>richiedere</a:t>
            </a:r>
            <a:r>
              <a:rPr lang="en-US" dirty="0" smtClean="0"/>
              <a:t> </a:t>
            </a:r>
            <a:r>
              <a:rPr lang="en-US" dirty="0" err="1" smtClean="0"/>
              <a:t>regolarmente</a:t>
            </a:r>
            <a:r>
              <a:rPr lang="en-US" dirty="0" smtClean="0"/>
              <a:t> la </a:t>
            </a:r>
            <a:r>
              <a:rPr lang="en-US" dirty="0" err="1" smtClean="0"/>
              <a:t>documentazione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Documentazione</a:t>
            </a:r>
            <a:r>
              <a:rPr lang="en-US" dirty="0" smtClean="0"/>
              <a:t> molto </a:t>
            </a:r>
            <a:r>
              <a:rPr lang="en-US" dirty="0" err="1" smtClean="0"/>
              <a:t>snella</a:t>
            </a:r>
            <a:r>
              <a:rPr lang="en-US" dirty="0" smtClean="0"/>
              <a:t>!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1pPr>
            <a:lvl2pPr marL="37222402" indent="-36773751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9pPr>
          </a:lstStyle>
          <a:p>
            <a:pPr eaLnBrk="1" hangingPunct="1"/>
            <a:fld id="{62C6A311-8958-492A-9ADE-DC1B5DE08122}" type="slidenum">
              <a:rPr lang="en-US" sz="1200"/>
              <a:pPr eaLnBrk="1" hangingPunct="1"/>
              <a:t>27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199049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Impegno rpogettuale di index Team é motlo ridotto in questa fase, ma rischia di perdersi. </a:t>
            </a:r>
          </a:p>
          <a:p>
            <a:pPr eaLnBrk="1" hangingPunct="1"/>
            <a:r>
              <a:rPr lang="en-US" smtClean="0"/>
              <a:t>Allestire controlli intermedi e richiedere regolarmente la documentazione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Documentazione molto snella!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1pPr>
            <a:lvl2pPr marL="37222402" indent="-36773751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9pPr>
          </a:lstStyle>
          <a:p>
            <a:pPr eaLnBrk="1" hangingPunct="1"/>
            <a:fld id="{62C6A311-8958-492A-9ADE-DC1B5DE08122}" type="slidenum">
              <a:rPr lang="en-US" sz="1200"/>
              <a:pPr eaLnBrk="1" hangingPunct="1"/>
              <a:t>28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856761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/>
              <a:t>Dire che io ero l’amico critico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1pPr>
            <a:lvl2pPr marL="37222402" indent="-36773751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9pPr>
          </a:lstStyle>
          <a:p>
            <a:pPr eaLnBrk="1" hangingPunct="1"/>
            <a:fld id="{6B1AE481-CD37-419F-ACE5-3AC1CA6B0F78}" type="slidenum">
              <a:rPr lang="en-US" sz="1200"/>
              <a:pPr eaLnBrk="1" hangingPunct="1"/>
              <a:t>31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4113354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1pPr>
            <a:lvl2pPr marL="37222402" indent="-36773751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9pPr>
          </a:lstStyle>
          <a:p>
            <a:pPr eaLnBrk="1" hangingPunct="1"/>
            <a:fld id="{DD01C339-BE4D-4A1F-8B66-ED41334EAF94}" type="slidenum">
              <a:rPr lang="en-US" sz="1200"/>
              <a:pPr eaLnBrk="1" hangingPunct="1"/>
              <a:t>32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395621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48D48-07ED-4E48-ADDB-C2E6B914B3F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4308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ea typeface="ＭＳ Ｐゴシック" panose="020B0600070205080204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C1D108C-70AE-45E7-BC2C-F8862B2501F9}" type="slidenum">
              <a:rPr lang="en-US" altLang="it-IT">
                <a:latin typeface="Calibri" panose="020F0502020204030204" pitchFamily="34" charset="0"/>
              </a:rPr>
              <a:pPr eaLnBrk="1" hangingPunct="1"/>
              <a:t>34</a:t>
            </a:fld>
            <a:endParaRPr lang="en-US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8142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ea typeface="ＭＳ Ｐゴシック" panose="020B0600070205080204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0E2FB75-FA67-4CE0-B358-07F7556048CB}" type="slidenum">
              <a:rPr lang="en-US" altLang="it-IT">
                <a:latin typeface="Calibri" panose="020F0502020204030204" pitchFamily="34" charset="0"/>
              </a:rPr>
              <a:pPr eaLnBrk="1" hangingPunct="1"/>
              <a:t>35</a:t>
            </a:fld>
            <a:endParaRPr lang="en-US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2756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Concertamente: insieme di indicatori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1pPr>
            <a:lvl2pPr marL="37222402" indent="-36773751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9pPr>
          </a:lstStyle>
          <a:p>
            <a:pPr eaLnBrk="1" hangingPunct="1"/>
            <a:fld id="{14B28134-8A53-417C-BC64-A64935B4A973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2375606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ea typeface="ＭＳ Ｐゴシック" panose="020B0600070205080204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721F6DB-1923-42B8-BD06-50007A95B98C}" type="slidenum">
              <a:rPr lang="en-US" altLang="it-IT">
                <a:latin typeface="Calibri" panose="020F0502020204030204" pitchFamily="34" charset="0"/>
              </a:rPr>
              <a:pPr eaLnBrk="1" hangingPunct="1"/>
              <a:t>36</a:t>
            </a:fld>
            <a:endParaRPr lang="en-US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5914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ea typeface="ＭＳ Ｐゴシック" panose="020B0600070205080204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9FE1E2E-3E66-4987-A7B6-DC8F50EA4E6E}" type="slidenum">
              <a:rPr lang="en-US" altLang="it-IT">
                <a:latin typeface="Calibri" panose="020F0502020204030204" pitchFamily="34" charset="0"/>
              </a:rPr>
              <a:pPr eaLnBrk="1" hangingPunct="1"/>
              <a:t>37</a:t>
            </a:fld>
            <a:endParaRPr lang="en-US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089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Lungo nel loro caso per questione linguistica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1pPr>
            <a:lvl2pPr marL="37222402" indent="-36773751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9pPr>
          </a:lstStyle>
          <a:p>
            <a:pPr eaLnBrk="1" hangingPunct="1"/>
            <a:fld id="{D4C16E6F-62F7-49F1-9F57-A7DFC9783297}" type="slidenum">
              <a:rPr lang="en-US" sz="1200"/>
              <a:pPr eaLnBrk="1" hangingPunct="1"/>
              <a:t>38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40063067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Adattamento lungo ungo nel loro caso per questione linguistica</a:t>
            </a:r>
          </a:p>
          <a:p>
            <a:r>
              <a:rPr lang="en-US" smtClean="0"/>
              <a:t>Somministrazione: ruolo chiave delle insegnanti per somministrarlo agli alunni, genitori con school info</a:t>
            </a:r>
          </a:p>
          <a:p>
            <a:r>
              <a:rPr lang="en-US" smtClean="0"/>
              <a:t>Analisi dati: leggi tematiche emerse, quelle da loro scartate</a:t>
            </a:r>
          </a:p>
          <a:p>
            <a:r>
              <a:rPr lang="en-US" smtClean="0"/>
              <a:t>Restituzione molto trasparente che ripercorre tutte le decisioni dell’Index team e votazione priorità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1pPr>
            <a:lvl2pPr marL="37222402" indent="-36773751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9pPr>
          </a:lstStyle>
          <a:p>
            <a:pPr eaLnBrk="1" hangingPunct="1"/>
            <a:fld id="{1587152C-FF1F-4A91-853A-D314EA273512}" type="slidenum">
              <a:rPr lang="en-US" sz="1200"/>
              <a:pPr eaLnBrk="1" hangingPunct="1"/>
              <a:t>39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26619323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anose="020B0600070205080204" pitchFamily="34" charset="-128"/>
              </a:rPr>
              <a:t>Concertamente: insieme di indicatori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5894AA9-790C-48BF-ACA0-4E5849767DCB}" type="slidenum">
              <a:rPr lang="en-US"/>
              <a:pPr eaLnBrk="1" hangingPunct="1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47664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anose="020B0600070205080204" pitchFamily="34" charset="-128"/>
              </a:rPr>
              <a:t>Concertamente: insieme di indicatori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5BFB423-D106-4383-85F9-1B863F0B95F7}" type="slidenum">
              <a:rPr lang="en-US"/>
              <a:pPr eaLnBrk="1" hangingPunct="1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9316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anose="020B0600070205080204" pitchFamily="34" charset="-128"/>
              </a:rPr>
              <a:t>Concertamente: insieme di indicatori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128EDEB-8121-4A38-8F99-78E59049041D}" type="slidenum">
              <a:rPr lang="en-US"/>
              <a:pPr eaLnBrk="1" hangingPunct="1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52673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anose="020B0600070205080204" pitchFamily="34" charset="-128"/>
              </a:rPr>
              <a:t>Concertamente: insieme di indicatori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C5556DB-E935-480D-B59E-77FD3755559C}" type="slidenum">
              <a:rPr lang="en-US"/>
              <a:pPr eaLnBrk="1" hangingPunct="1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80244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48D48-07ED-4E48-ADDB-C2E6B914B3F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3933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anose="020B0600070205080204" pitchFamily="34" charset="-128"/>
              </a:rPr>
              <a:t>Concertamente: insieme di indicatori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161CCEB-286E-417E-8AB4-6B141FA7A0CB}" type="slidenum">
              <a:rPr lang="en-US"/>
              <a:pPr eaLnBrk="1" hangingPunct="1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57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/>
              <a:t>PAROLE CHIAVE DELLA LEZIONE 1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1pPr>
            <a:lvl2pPr marL="37222402" indent="-36773751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9pPr>
          </a:lstStyle>
          <a:p>
            <a:pPr eaLnBrk="1" hangingPunct="1"/>
            <a:fld id="{26EF81C6-47BB-44F8-ACE0-63FD146C9C97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945016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C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1pPr>
            <a:lvl2pPr marL="37222402" indent="-36773751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9pPr>
          </a:lstStyle>
          <a:p>
            <a:pPr eaLnBrk="1" hangingPunct="1"/>
            <a:fld id="{D0B00F3F-B543-4E20-A65D-838FDBC01ECA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1898315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Edith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Processo</a:t>
            </a:r>
            <a:r>
              <a:rPr lang="en-US" dirty="0" smtClean="0"/>
              <a:t> </a:t>
            </a:r>
            <a:r>
              <a:rPr lang="en-US" dirty="0" err="1" smtClean="0"/>
              <a:t>ricorsivo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it-IT" dirty="0" smtClean="0"/>
              <a:t>Nessuna necessità di completezza fin dalla prima progettazione, anzi</a:t>
            </a:r>
            <a:r>
              <a:rPr lang="en-US" dirty="0" smtClean="0"/>
              <a:t>…</a:t>
            </a:r>
            <a:r>
              <a:rPr lang="en-US" dirty="0" err="1" smtClean="0"/>
              <a:t>inclusione</a:t>
            </a:r>
            <a:r>
              <a:rPr lang="en-US" dirty="0" smtClean="0"/>
              <a:t> è un </a:t>
            </a:r>
            <a:r>
              <a:rPr lang="en-US" dirty="0" err="1" smtClean="0"/>
              <a:t>processo</a:t>
            </a:r>
            <a:r>
              <a:rPr lang="en-US" dirty="0" smtClean="0"/>
              <a:t>, non </a:t>
            </a:r>
            <a:r>
              <a:rPr lang="en-US" dirty="0" err="1" smtClean="0"/>
              <a:t>improvviso</a:t>
            </a:r>
            <a:r>
              <a:rPr lang="en-US" dirty="0" smtClean="0"/>
              <a:t> e </a:t>
            </a:r>
            <a:r>
              <a:rPr lang="en-US" dirty="0" err="1" smtClean="0"/>
              <a:t>fatto</a:t>
            </a:r>
            <a:r>
              <a:rPr lang="en-US" dirty="0" smtClean="0"/>
              <a:t> di </a:t>
            </a:r>
            <a:r>
              <a:rPr lang="en-US" dirty="0" err="1" smtClean="0"/>
              <a:t>piccoli</a:t>
            </a:r>
            <a:r>
              <a:rPr lang="en-US" dirty="0" smtClean="0"/>
              <a:t> </a:t>
            </a:r>
            <a:r>
              <a:rPr lang="en-US" dirty="0" err="1" smtClean="0"/>
              <a:t>passi</a:t>
            </a:r>
            <a:r>
              <a:rPr lang="en-US" dirty="0" smtClean="0"/>
              <a:t> e </a:t>
            </a:r>
            <a:r>
              <a:rPr lang="en-US" dirty="0" err="1" smtClean="0"/>
              <a:t>valorizzazione</a:t>
            </a:r>
            <a:r>
              <a:rPr lang="en-US" dirty="0" smtClean="0"/>
              <a:t> di </a:t>
            </a:r>
            <a:r>
              <a:rPr lang="en-US" dirty="0" err="1" smtClean="0"/>
              <a:t>pratiche</a:t>
            </a:r>
            <a:r>
              <a:rPr lang="en-US" dirty="0" smtClean="0"/>
              <a:t> </a:t>
            </a:r>
            <a:r>
              <a:rPr lang="en-US" dirty="0" err="1" smtClean="0"/>
              <a:t>già</a:t>
            </a:r>
            <a:r>
              <a:rPr lang="en-US" dirty="0" smtClean="0"/>
              <a:t> </a:t>
            </a:r>
            <a:r>
              <a:rPr lang="en-US" dirty="0" err="1" smtClean="0"/>
              <a:t>presenti</a:t>
            </a:r>
            <a:r>
              <a:rPr lang="en-US" dirty="0" smtClean="0"/>
              <a:t>, ma non </a:t>
            </a:r>
            <a:r>
              <a:rPr lang="en-US" dirty="0" err="1" smtClean="0"/>
              <a:t>valorizzate</a:t>
            </a:r>
            <a:r>
              <a:rPr lang="en-US" dirty="0" smtClean="0"/>
              <a:t> </a:t>
            </a:r>
            <a:r>
              <a:rPr lang="en-US" dirty="0" err="1" smtClean="0"/>
              <a:t>abbastanza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C</a:t>
            </a:r>
            <a:r>
              <a:rPr lang="it-IT" dirty="0" err="1" smtClean="0"/>
              <a:t>ontenuti</a:t>
            </a:r>
            <a:r>
              <a:rPr lang="it-IT" dirty="0" smtClean="0"/>
              <a:t> </a:t>
            </a:r>
            <a:r>
              <a:rPr lang="it-IT" dirty="0" err="1" smtClean="0"/>
              <a:t>dell’index</a:t>
            </a:r>
            <a:r>
              <a:rPr lang="it-IT" dirty="0" smtClean="0"/>
              <a:t> (partecipazione) divengono anche linee guida del processo.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L</a:t>
            </a:r>
            <a:r>
              <a:rPr lang="it-IT" dirty="0" smtClean="0"/>
              <a:t>e attività si predispongono in modo tale che permettano il più possibile la partecipazione di tutti.</a:t>
            </a:r>
          </a:p>
          <a:p>
            <a:pPr eaLnBrk="1" hangingPunct="1">
              <a:spcBef>
                <a:spcPct val="0"/>
              </a:spcBef>
            </a:pPr>
            <a:endParaRPr lang="it-IT" dirty="0" smtClean="0"/>
          </a:p>
          <a:p>
            <a:pPr eaLnBrk="1" hangingPunct="1">
              <a:spcBef>
                <a:spcPct val="0"/>
              </a:spcBef>
            </a:pPr>
            <a:r>
              <a:rPr lang="it-IT" dirty="0" smtClean="0"/>
              <a:t>Creazione di un piccolo gruppo che si faccia motore interno (no accentramento delle decisioni)</a:t>
            </a:r>
          </a:p>
          <a:p>
            <a:pPr eaLnBrk="1" hangingPunct="1">
              <a:spcBef>
                <a:spcPct val="0"/>
              </a:spcBef>
            </a:pPr>
            <a:endParaRPr lang="it-IT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Proposta</a:t>
            </a:r>
            <a:r>
              <a:rPr lang="en-US" dirty="0" smtClean="0"/>
              <a:t> di </a:t>
            </a:r>
            <a:r>
              <a:rPr lang="en-US" dirty="0" err="1" smtClean="0"/>
              <a:t>questionari</a:t>
            </a:r>
            <a:r>
              <a:rPr lang="en-US" dirty="0" smtClean="0"/>
              <a:t>, </a:t>
            </a:r>
            <a:r>
              <a:rPr lang="en-US" dirty="0" err="1" smtClean="0"/>
              <a:t>schede</a:t>
            </a:r>
            <a:r>
              <a:rPr lang="en-US" dirty="0" smtClean="0"/>
              <a:t>, </a:t>
            </a:r>
            <a:r>
              <a:rPr lang="en-US" dirty="0" err="1" smtClean="0"/>
              <a:t>attività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Cosa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ad </a:t>
            </a:r>
            <a:r>
              <a:rPr lang="en-US" dirty="0" err="1" smtClean="0"/>
              <a:t>intaccare</a:t>
            </a:r>
            <a:r>
              <a:rPr lang="en-US" dirty="0" smtClean="0"/>
              <a:t> </a:t>
            </a:r>
            <a:r>
              <a:rPr lang="en-US" dirty="0" err="1" smtClean="0"/>
              <a:t>l’Index</a:t>
            </a:r>
            <a:r>
              <a:rPr lang="en-US" dirty="0" smtClean="0"/>
              <a:t>: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POF;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Curricolo</a:t>
            </a:r>
            <a:r>
              <a:rPr lang="en-US" dirty="0" smtClean="0"/>
              <a:t> </a:t>
            </a:r>
            <a:r>
              <a:rPr lang="en-US" dirty="0" err="1" smtClean="0"/>
              <a:t>scolastico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it-IT" dirty="0" smtClean="0"/>
          </a:p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6BC5660E-3DCB-47C9-AF2F-E52483D437F1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6</a:t>
            </a:fld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335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6BC5660E-3DCB-47C9-AF2F-E52483D437F1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7</a:t>
            </a:fld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359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dirty="0" smtClean="0"/>
              <a:t>Imposizione dall’alto o dal basso non funziona. Esempio scuole Chini.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6BC5660E-3DCB-47C9-AF2F-E52483D437F1}" type="slidenum">
              <a:rPr lang="en-US" smtClean="0">
                <a:latin typeface="Calibri" pitchFamily="34" charset="0"/>
              </a:rPr>
              <a:pPr eaLnBrk="1" hangingPunct="1"/>
              <a:t>8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1876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6BC5660E-3DCB-47C9-AF2F-E52483D437F1}" type="slidenum">
              <a:rPr lang="en-US" smtClean="0">
                <a:latin typeface="Calibri" pitchFamily="34" charset="0"/>
              </a:rPr>
              <a:pPr eaLnBrk="1" hangingPunct="1"/>
              <a:t>9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925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6BC5660E-3DCB-47C9-AF2F-E52483D437F1}" type="slidenum">
              <a:rPr lang="en-US" smtClean="0">
                <a:latin typeface="Calibri" pitchFamily="34" charset="0"/>
              </a:rPr>
              <a:pPr eaLnBrk="1" hangingPunct="1"/>
              <a:t>10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763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FC7B-3D69-4514-A988-07EE8856C5FA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69042-62DC-4140-ACDC-ED007268AD82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FC7B-3D69-4514-A988-07EE8856C5FA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9042-62DC-4140-ACDC-ED007268AD8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FC7B-3D69-4514-A988-07EE8856C5FA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9042-62DC-4140-ACDC-ED007268AD8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05FC7B-3D69-4514-A988-07EE8856C5FA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4E69042-62DC-4140-ACDC-ED007268AD82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FC7B-3D69-4514-A988-07EE8856C5FA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69042-62DC-4140-ACDC-ED007268AD82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FC7B-3D69-4514-A988-07EE8856C5FA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69042-62DC-4140-ACDC-ED007268AD82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FC7B-3D69-4514-A988-07EE8856C5FA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69042-62DC-4140-ACDC-ED007268AD82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5905FC7B-3D69-4514-A988-07EE8856C5FA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69042-62DC-4140-ACDC-ED007268AD82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FC7B-3D69-4514-A988-07EE8856C5FA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9042-62DC-4140-ACDC-ED007268AD8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FC7B-3D69-4514-A988-07EE8856C5FA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69042-62DC-4140-ACDC-ED007268AD82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FC7B-3D69-4514-A988-07EE8856C5FA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69042-62DC-4140-ACDC-ED007268AD82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5FC7B-3D69-4514-A988-07EE8856C5FA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69042-62DC-4140-ACDC-ED007268AD82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frm=1&amp;source=images&amp;cd=&amp;cad=rja&amp;docid=IxSH--gK2f2UGM&amp;tbnid=0vd_n_KHAIdeaM:&amp;ved=0CAUQjRw&amp;url=http://blog.mbabasecamp.com/how-to-effectively-work-with-your-learning-group-at-business-school/&amp;ei=qYV2UZblI4LZPY_TgTg&amp;psig=AFQjCNF10L0hDwiO_iOu0nUQkOROXMwoKg&amp;ust=1366808161971127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google.it/url?sa=i&amp;rct=j&amp;q=&amp;esrc=s&amp;frm=1&amp;source=images&amp;cd=&amp;cad=rja&amp;docid=jk_h5dXs2wZgQM&amp;tbnid=0BCANjH7gtjiBM:&amp;ved=0CAUQjRw&amp;url=http://comefillyourcup.com/2012/04/11/self-esteem-defined/&amp;ei=WIp2Uc_JE4PUPNrhgdAM&amp;psig=AFQjCNEiCKFORidwL-QVoTgeUojYUnZnIw&amp;ust=1366809507226893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oriobutera.com/wp-content/uploads/2012/05/maestre.jp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5480960"/>
            <a:ext cx="5399800" cy="1258275"/>
          </a:xfrm>
        </p:spPr>
        <p:txBody>
          <a:bodyPr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h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eidrun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 Demo</a:t>
            </a:r>
            <a:br>
              <a:rPr lang="en-US" sz="2400" b="1" cap="none" dirty="0" smtClean="0">
                <a:solidFill>
                  <a:srgbClr val="002060"/>
                </a:solidFill>
                <a:latin typeface="+mn-lt"/>
              </a:rPr>
            </a:b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Libera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Università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 di Bolzano</a:t>
            </a:r>
            <a:br>
              <a:rPr lang="en-US" sz="2400" b="1" cap="none" dirty="0" smtClean="0">
                <a:solidFill>
                  <a:srgbClr val="002060"/>
                </a:solidFill>
                <a:latin typeface="+mn-lt"/>
              </a:rPr>
            </a:br>
            <a:r>
              <a:rPr lang="en-US" sz="1600" b="1" cap="none" dirty="0" smtClean="0">
                <a:solidFill>
                  <a:srgbClr val="002060"/>
                </a:solidFill>
                <a:latin typeface="+mn-lt"/>
              </a:rPr>
              <a:t>www.integrazioneinclusione.wordpress.com</a:t>
            </a:r>
            <a:endParaRPr lang="en-US" sz="1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2898" y="1772816"/>
            <a:ext cx="5522598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2400" y="188640"/>
            <a:ext cx="9324528" cy="1470025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+mn-lt"/>
              </a:rPr>
              <a:t>INDEX PER L’INCLUSIONE</a:t>
            </a:r>
            <a:br>
              <a:rPr lang="en-US" sz="48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indicatori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di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inclusività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dellA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scuola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br>
              <a:rPr lang="en-US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e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processi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di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autovalutazione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e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automiglioramento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endParaRPr lang="en-US" sz="2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31" name="Picture 7" descr="C:\Users\heidemo\AppData\Local\Temp\$$_BB0A\logo_stampa\png-trasparente\png nero\griis_trasparente_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617" y="6037071"/>
            <a:ext cx="1354039" cy="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:\Projects\Gruppo Didattica Inclusiva\Logo trasparente Facoltà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0539" y="6133976"/>
            <a:ext cx="1678572" cy="52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57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16810" y="406913"/>
            <a:ext cx="84582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it-IT" sz="2400" b="1" dirty="0">
              <a:solidFill>
                <a:srgbClr val="404040"/>
              </a:solidFill>
              <a:latin typeface="Calibri" pitchFamily="34" charset="0"/>
            </a:endParaRPr>
          </a:p>
          <a:p>
            <a:pPr marL="457200" indent="-457200" eaLnBrk="1" hangingPunct="1">
              <a:buFont typeface="+mj-lt"/>
              <a:buAutoNum type="arabicPeriod" startAt="2"/>
            </a:pPr>
            <a:r>
              <a:rPr lang="it-IT" sz="2400" b="1" dirty="0" smtClean="0">
                <a:solidFill>
                  <a:srgbClr val="002060"/>
                </a:solidFill>
                <a:latin typeface="+mn-lt"/>
              </a:rPr>
              <a:t>Costituire l’Index Team</a:t>
            </a:r>
            <a:endParaRPr lang="it-IT" sz="2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218" name="Picture 2" descr="http://blog.mbabasecamp.com/wp-content/uploads/2012/04/People_Group_Study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0527" y="2170829"/>
            <a:ext cx="4419882" cy="3286759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4360413" y="1760299"/>
            <a:ext cx="775861" cy="66867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23746" y="139096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Amico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critico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441508" y="2482262"/>
            <a:ext cx="1584176" cy="23620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652" y="209463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Insegnante</a:t>
            </a:r>
            <a:r>
              <a:rPr lang="en-US" dirty="0" smtClean="0">
                <a:solidFill>
                  <a:srgbClr val="002060"/>
                </a:solidFill>
              </a:rPr>
              <a:t> di </a:t>
            </a:r>
            <a:r>
              <a:rPr lang="en-US" dirty="0" err="1" smtClean="0">
                <a:solidFill>
                  <a:srgbClr val="002060"/>
                </a:solidFill>
              </a:rPr>
              <a:t>sostegno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24506" y="2380637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Insegnante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referente</a:t>
            </a:r>
            <a:r>
              <a:rPr lang="en-US" dirty="0" smtClean="0">
                <a:solidFill>
                  <a:srgbClr val="002060"/>
                </a:solidFill>
              </a:rPr>
              <a:t> per </a:t>
            </a:r>
            <a:r>
              <a:rPr lang="en-US" dirty="0" err="1" smtClean="0">
                <a:solidFill>
                  <a:srgbClr val="002060"/>
                </a:solidFill>
              </a:rPr>
              <a:t>alunni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stranieri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5419119" y="1268761"/>
            <a:ext cx="1957787" cy="116021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080490" y="3798589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Funzione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sistema</a:t>
            </a:r>
            <a:r>
              <a:rPr lang="en-US" dirty="0" smtClean="0">
                <a:solidFill>
                  <a:srgbClr val="002060"/>
                </a:solidFill>
              </a:rPr>
              <a:t> per </a:t>
            </a:r>
            <a:r>
              <a:rPr lang="en-US" dirty="0" err="1" smtClean="0">
                <a:solidFill>
                  <a:srgbClr val="002060"/>
                </a:solidFill>
              </a:rPr>
              <a:t>l’autovalutazione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1441508" y="3604372"/>
            <a:ext cx="2254606" cy="173922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7442" y="4881934"/>
            <a:ext cx="1751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Insegnante</a:t>
            </a:r>
            <a:r>
              <a:rPr lang="en-US" dirty="0" smtClean="0">
                <a:solidFill>
                  <a:srgbClr val="002060"/>
                </a:solidFill>
              </a:rPr>
              <a:t> di </a:t>
            </a:r>
            <a:r>
              <a:rPr lang="en-US" dirty="0" err="1" smtClean="0">
                <a:solidFill>
                  <a:srgbClr val="002060"/>
                </a:solidFill>
              </a:rPr>
              <a:t>matematica</a:t>
            </a:r>
            <a:r>
              <a:rPr lang="en-US" dirty="0" smtClean="0">
                <a:solidFill>
                  <a:srgbClr val="002060"/>
                </a:solidFill>
              </a:rPr>
              <a:t> “</a:t>
            </a:r>
            <a:r>
              <a:rPr lang="en-US" dirty="0" err="1" smtClean="0">
                <a:solidFill>
                  <a:srgbClr val="002060"/>
                </a:solidFill>
              </a:rPr>
              <a:t>nuova</a:t>
            </a:r>
            <a:r>
              <a:rPr lang="en-US" dirty="0" smtClean="0">
                <a:solidFill>
                  <a:srgbClr val="002060"/>
                </a:solidFill>
              </a:rPr>
              <a:t>”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6288402" y="3414159"/>
            <a:ext cx="792088" cy="74838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7442" y="6539266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© Heidrun Demo, </a:t>
            </a:r>
            <a:r>
              <a:rPr lang="en-US" sz="800" dirty="0" err="1" smtClean="0">
                <a:latin typeface="Arial"/>
                <a:cs typeface="Arial"/>
              </a:rPr>
              <a:t>Libera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 err="1" smtClean="0">
                <a:latin typeface="Arial"/>
                <a:cs typeface="Arial"/>
              </a:rPr>
              <a:t>Università</a:t>
            </a:r>
            <a:r>
              <a:rPr lang="en-US" sz="800" dirty="0" smtClean="0">
                <a:latin typeface="Arial"/>
                <a:cs typeface="Arial"/>
              </a:rPr>
              <a:t> di Bolzano</a:t>
            </a:r>
            <a:endParaRPr lang="en-US" sz="800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75769"/>
            <a:ext cx="13906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Connector 27"/>
          <p:cNvCxnSpPr/>
          <p:nvPr/>
        </p:nvCxnSpPr>
        <p:spPr>
          <a:xfrm>
            <a:off x="5236292" y="3912316"/>
            <a:ext cx="365655" cy="189294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5"/>
          <p:cNvSpPr txBox="1"/>
          <p:nvPr/>
        </p:nvSpPr>
        <p:spPr>
          <a:xfrm>
            <a:off x="4994225" y="590985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Insegnate</a:t>
            </a:r>
            <a:r>
              <a:rPr lang="en-US" dirty="0" smtClean="0">
                <a:solidFill>
                  <a:srgbClr val="002060"/>
                </a:solidFill>
              </a:rPr>
              <a:t> di </a:t>
            </a:r>
            <a:r>
              <a:rPr lang="en-US" dirty="0" err="1" smtClean="0">
                <a:solidFill>
                  <a:srgbClr val="002060"/>
                </a:solidFill>
              </a:rPr>
              <a:t>scuola</a:t>
            </a:r>
            <a:r>
              <a:rPr lang="en-US" dirty="0" smtClean="0">
                <a:solidFill>
                  <a:srgbClr val="002060"/>
                </a:solidFill>
              </a:rPr>
              <a:t> sec. I gr. 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30" name="Straight Connector 27"/>
          <p:cNvCxnSpPr/>
          <p:nvPr/>
        </p:nvCxnSpPr>
        <p:spPr>
          <a:xfrm flipV="1">
            <a:off x="6025687" y="2559486"/>
            <a:ext cx="1259699" cy="2203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25"/>
          <p:cNvSpPr txBox="1"/>
          <p:nvPr/>
        </p:nvSpPr>
        <p:spPr>
          <a:xfrm>
            <a:off x="7376906" y="70237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Insegnante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scuola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infanzia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35" name="Straight Connector 3"/>
          <p:cNvCxnSpPr/>
          <p:nvPr/>
        </p:nvCxnSpPr>
        <p:spPr>
          <a:xfrm flipV="1">
            <a:off x="1441508" y="3243638"/>
            <a:ext cx="1127303" cy="54471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24"/>
          <p:cNvSpPr txBox="1"/>
          <p:nvPr/>
        </p:nvSpPr>
        <p:spPr>
          <a:xfrm>
            <a:off x="216810" y="3414159"/>
            <a:ext cx="1405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Insegnante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scuola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primaria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684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315046" y="1988840"/>
            <a:ext cx="838676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Il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ruolo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dell’Index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Team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può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essere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assunto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dal GLI (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Gruppo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di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lavoro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per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l’inclusione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) </a:t>
            </a:r>
          </a:p>
          <a:p>
            <a:pPr eaLnBrk="1" hangingPunct="1"/>
            <a:endParaRPr lang="en-US" sz="2800" b="1" dirty="0">
              <a:solidFill>
                <a:srgbClr val="002060"/>
              </a:solidFill>
              <a:latin typeface="+mn-lt"/>
            </a:endParaRPr>
          </a:p>
          <a:p>
            <a:pPr marL="457200" indent="-457200" eaLnBrk="1" hangingPunct="1">
              <a:buFontTx/>
              <a:buChar char="-"/>
            </a:pP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componenti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: “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funzioni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strumentali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insegnanti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di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sostegno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assistenti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docenti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disciplinari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genitori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esperti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istituzionali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…)</a:t>
            </a:r>
          </a:p>
          <a:p>
            <a:pPr eaLnBrk="1" hangingPunct="1"/>
            <a:endParaRPr lang="en-US" b="1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Right Triangle 4"/>
          <p:cNvSpPr/>
          <p:nvPr/>
        </p:nvSpPr>
        <p:spPr>
          <a:xfrm rot="10800000">
            <a:off x="7824459" y="18841"/>
            <a:ext cx="1296144" cy="1296144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731891">
            <a:off x="7910681" y="232494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CIRCOLARE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BES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42" y="6539266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© Heidrun Demo, </a:t>
            </a:r>
            <a:r>
              <a:rPr lang="en-US" sz="800" dirty="0" err="1" smtClean="0">
                <a:latin typeface="Arial"/>
                <a:cs typeface="Arial"/>
              </a:rPr>
              <a:t>Libera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 err="1" smtClean="0">
                <a:latin typeface="Arial"/>
                <a:cs typeface="Arial"/>
              </a:rPr>
              <a:t>Università</a:t>
            </a:r>
            <a:r>
              <a:rPr lang="en-US" sz="800" dirty="0" smtClean="0">
                <a:latin typeface="Arial"/>
                <a:cs typeface="Arial"/>
              </a:rPr>
              <a:t> di Bolzano</a:t>
            </a:r>
            <a:endParaRPr lang="en-US" sz="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75769"/>
            <a:ext cx="13906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422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8273986"/>
              </p:ext>
            </p:extLst>
          </p:nvPr>
        </p:nvGraphicFramePr>
        <p:xfrm>
          <a:off x="0" y="116630"/>
          <a:ext cx="9144000" cy="674137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572000"/>
                <a:gridCol w="4572000"/>
              </a:tblGrid>
              <a:tr h="41216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COMPITI DELL’INDEX TEAM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COMPITI DEL COLLEGIO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 DOCENTI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12161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Conoscere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l’Index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11401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Conoscere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strumenti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 per </a:t>
                      </a: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l’autovalutazione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11401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Definire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strumenti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 per </a:t>
                      </a:r>
                      <a:r>
                        <a:rPr lang="en-US" sz="1800" b="1" baseline="0" dirty="0" err="1" smtClean="0">
                          <a:solidFill>
                            <a:srgbClr val="002060"/>
                          </a:solidFill>
                        </a:rPr>
                        <a:t>l’autovalutazione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002060"/>
                          </a:solidFill>
                        </a:rPr>
                        <a:t>nella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002060"/>
                          </a:solidFill>
                        </a:rPr>
                        <a:t>scuola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12161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Autovalutare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 la </a:t>
                      </a: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scuola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11401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Conoscere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002060"/>
                          </a:solidFill>
                        </a:rPr>
                        <a:t>strumenti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 per la </a:t>
                      </a:r>
                      <a:r>
                        <a:rPr lang="en-US" sz="1800" b="1" baseline="0" dirty="0" err="1" smtClean="0">
                          <a:solidFill>
                            <a:srgbClr val="002060"/>
                          </a:solidFill>
                        </a:rPr>
                        <a:t>progettazione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002060"/>
                          </a:solidFill>
                        </a:rPr>
                        <a:t>partecipata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 del </a:t>
                      </a:r>
                      <a:r>
                        <a:rPr lang="en-US" sz="1800" b="1" baseline="0" dirty="0" err="1" smtClean="0">
                          <a:solidFill>
                            <a:srgbClr val="002060"/>
                          </a:solidFill>
                        </a:rPr>
                        <a:t>cambiamento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11401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Definire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strumenti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 per la </a:t>
                      </a: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progettazione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nella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scuola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11401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Progettare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priorità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 e </a:t>
                      </a: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strategie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 per </a:t>
                      </a: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l’automigliormento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11401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Realizzare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 le </a:t>
                      </a: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strategie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 di </a:t>
                      </a: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automiglioramento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12161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Definire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strumenti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 di </a:t>
                      </a: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verifica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12161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Valutare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l’efficacia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delle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strategie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12161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Valutare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il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lavoro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 con Index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56597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657225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smtClean="0">
                <a:solidFill>
                  <a:srgbClr val="002060"/>
                </a:solidFill>
                <a:latin typeface="+mn-lt"/>
              </a:rPr>
              <a:t>AMICO CRITICO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9144000" cy="3600400"/>
          </a:xfrm>
        </p:spPr>
        <p:txBody>
          <a:bodyPr>
            <a:noAutofit/>
          </a:bodyPr>
          <a:lstStyle/>
          <a:p>
            <a:r>
              <a:rPr lang="it-IT" sz="2400" b="1" i="0" dirty="0" smtClean="0">
                <a:solidFill>
                  <a:srgbClr val="002060"/>
                </a:solidFill>
              </a:rPr>
              <a:t>ESTERNO! NON PRENDE DECISIONI!</a:t>
            </a:r>
          </a:p>
          <a:p>
            <a:r>
              <a:rPr lang="it-IT" sz="2400" b="1" i="0" dirty="0" smtClean="0">
                <a:solidFill>
                  <a:srgbClr val="002060"/>
                </a:solidFill>
              </a:rPr>
              <a:t>Consulente scientifico: conosce la metodologia per l’autovalutazione e l’</a:t>
            </a:r>
            <a:r>
              <a:rPr lang="it-IT" sz="2400" b="1" i="0" dirty="0" err="1" smtClean="0">
                <a:solidFill>
                  <a:srgbClr val="002060"/>
                </a:solidFill>
              </a:rPr>
              <a:t>automiglioramento</a:t>
            </a:r>
            <a:endParaRPr lang="it-IT" sz="2400" b="1" i="0" dirty="0" smtClean="0">
              <a:solidFill>
                <a:srgbClr val="002060"/>
              </a:solidFill>
            </a:endParaRPr>
          </a:p>
          <a:p>
            <a:r>
              <a:rPr lang="it-IT" sz="2400" b="1" i="0" dirty="0" smtClean="0">
                <a:solidFill>
                  <a:srgbClr val="002060"/>
                </a:solidFill>
              </a:rPr>
              <a:t>Organizzatore: modera gli incontri, struttura processi</a:t>
            </a:r>
          </a:p>
          <a:p>
            <a:r>
              <a:rPr lang="it-IT" sz="2400" b="1" i="0" dirty="0" err="1" smtClean="0">
                <a:solidFill>
                  <a:srgbClr val="002060"/>
                </a:solidFill>
              </a:rPr>
              <a:t>Motivatore</a:t>
            </a:r>
            <a:r>
              <a:rPr lang="it-IT" sz="2400" b="1" i="0" dirty="0" smtClean="0">
                <a:solidFill>
                  <a:srgbClr val="002060"/>
                </a:solidFill>
              </a:rPr>
              <a:t>: rassicura, ascolta, aiuta a cercare nuove idee, mantiene i ritmo di lavoro, aiuta a focalizzare l’attenzione</a:t>
            </a:r>
          </a:p>
          <a:p>
            <a:r>
              <a:rPr lang="it-IT" sz="2400" b="1" i="0" dirty="0" smtClean="0">
                <a:solidFill>
                  <a:srgbClr val="002060"/>
                </a:solidFill>
              </a:rPr>
              <a:t>Facilitatore: sa trattare emozioni, esplicitare tensioni, gestire conflitti</a:t>
            </a:r>
          </a:p>
          <a:p>
            <a:r>
              <a:rPr lang="it-IT" sz="2400" b="1" i="0" dirty="0" smtClean="0">
                <a:solidFill>
                  <a:srgbClr val="002060"/>
                </a:solidFill>
              </a:rPr>
              <a:t>Costruttore di reti: crea contatti sia interni che esterni </a:t>
            </a:r>
          </a:p>
          <a:p>
            <a:endParaRPr lang="it-IT" sz="2400" b="1" i="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None/>
            </a:pPr>
            <a:r>
              <a:rPr lang="it-IT" sz="2400" b="1" i="0" dirty="0" smtClean="0">
                <a:solidFill>
                  <a:srgbClr val="002060"/>
                </a:solidFill>
              </a:rPr>
              <a:t>CONCRETAMENTE può essere un pari di un’altra scuola, un ricercatore universitario o di altri enti di ricerca, un formatore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442" y="6539266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© Heidrun Demo, </a:t>
            </a:r>
            <a:r>
              <a:rPr lang="en-US" sz="800" dirty="0" err="1" smtClean="0">
                <a:latin typeface="Arial"/>
                <a:cs typeface="Arial"/>
              </a:rPr>
              <a:t>Libera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 err="1" smtClean="0">
                <a:latin typeface="Arial"/>
                <a:cs typeface="Arial"/>
              </a:rPr>
              <a:t>Università</a:t>
            </a:r>
            <a:r>
              <a:rPr lang="en-US" sz="800" dirty="0" smtClean="0">
                <a:latin typeface="Arial"/>
                <a:cs typeface="Arial"/>
              </a:rPr>
              <a:t> di Bolzano</a:t>
            </a:r>
            <a:endParaRPr lang="en-US" sz="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8970" y="6200898"/>
            <a:ext cx="13906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3463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42875" y="285750"/>
            <a:ext cx="8786813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FASE 2: AUTOVALUTAZIONE</a:t>
            </a: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355121" y="1524000"/>
            <a:ext cx="778668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sz="2800" b="1">
              <a:solidFill>
                <a:srgbClr val="404040"/>
              </a:solidFill>
              <a:latin typeface="Calibri" pitchFamily="34" charset="0"/>
            </a:endParaRPr>
          </a:p>
          <a:p>
            <a:pPr eaLnBrk="1" hangingPunct="1">
              <a:buFont typeface="Calibri" pitchFamily="34" charset="0"/>
              <a:buAutoNum type="arabicPeriod"/>
            </a:pPr>
            <a:endParaRPr lang="en-US" sz="2800" b="1">
              <a:solidFill>
                <a:srgbClr val="404040"/>
              </a:solidFill>
              <a:latin typeface="Calibri" pitchFamily="34" charset="0"/>
            </a:endParaRPr>
          </a:p>
          <a:p>
            <a:pPr eaLnBrk="1" hangingPunct="1"/>
            <a:r>
              <a:rPr lang="en-US" sz="2800" b="1">
                <a:solidFill>
                  <a:srgbClr val="404040"/>
                </a:solidFill>
                <a:latin typeface="Calibri" pitchFamily="34" charset="0"/>
              </a:rPr>
              <a:t>        </a:t>
            </a:r>
          </a:p>
          <a:p>
            <a:pPr eaLnBrk="1" hangingPunct="1"/>
            <a:endParaRPr lang="en-US" sz="2800" b="1">
              <a:solidFill>
                <a:srgbClr val="404040"/>
              </a:solidFill>
              <a:latin typeface="Calibri" pitchFamily="34" charset="0"/>
            </a:endParaRPr>
          </a:p>
          <a:p>
            <a:pPr eaLnBrk="1" hangingPunct="1"/>
            <a:endParaRPr lang="en-US" sz="2800" b="1">
              <a:solidFill>
                <a:srgbClr val="404040"/>
              </a:solidFill>
              <a:latin typeface="Calibri" pitchFamily="34" charset="0"/>
            </a:endParaRPr>
          </a:p>
          <a:p>
            <a:pPr eaLnBrk="1" hangingPunct="1"/>
            <a:endParaRPr lang="en-US" sz="2800" b="1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4757045" y="2276872"/>
            <a:ext cx="4114800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b="1" dirty="0" smtClean="0">
                <a:solidFill>
                  <a:srgbClr val="002060"/>
                </a:solidFill>
              </a:rPr>
              <a:t>Gli indicatori di Index divengono il contenuto di strumento per l’autovalutazione che raccolgono dati sulla percezione sull’inclusione dei membri della comunità scolastica. 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6539266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© Heidrun Demo, </a:t>
            </a:r>
            <a:r>
              <a:rPr lang="en-US" sz="800" dirty="0" err="1" smtClean="0">
                <a:latin typeface="Arial"/>
                <a:cs typeface="Arial"/>
              </a:rPr>
              <a:t>Libera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 err="1" smtClean="0">
                <a:latin typeface="Arial"/>
                <a:cs typeface="Arial"/>
              </a:rPr>
              <a:t>Università</a:t>
            </a:r>
            <a:r>
              <a:rPr lang="en-US" sz="800" dirty="0" smtClean="0">
                <a:latin typeface="Arial"/>
                <a:cs typeface="Arial"/>
              </a:rPr>
              <a:t> di Bolzano</a:t>
            </a:r>
            <a:endParaRPr lang="en-US" sz="8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75769"/>
            <a:ext cx="13906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 descr="http://comefillyourcup.com/wp-content/uploads/2012/04/self-esteem-view-of-self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659" y="2547318"/>
            <a:ext cx="3333750" cy="314325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235755" y="4851574"/>
            <a:ext cx="565373" cy="138573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26226" y="6162968"/>
            <a:ext cx="1224136" cy="374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scuola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05617" y="1916832"/>
            <a:ext cx="426023" cy="112089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7504" y="1196752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p</a:t>
            </a:r>
            <a:r>
              <a:rPr lang="en-US" dirty="0" err="1" smtClean="0">
                <a:solidFill>
                  <a:srgbClr val="002060"/>
                </a:solidFill>
              </a:rPr>
              <a:t>unto</a:t>
            </a:r>
            <a:r>
              <a:rPr lang="en-US" dirty="0" smtClean="0">
                <a:solidFill>
                  <a:srgbClr val="002060"/>
                </a:solidFill>
              </a:rPr>
              <a:t> di vista </a:t>
            </a:r>
            <a:r>
              <a:rPr lang="en-US" dirty="0" err="1" smtClean="0">
                <a:solidFill>
                  <a:srgbClr val="002060"/>
                </a:solidFill>
              </a:rPr>
              <a:t>degli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alunni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76992" y="1118516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p</a:t>
            </a:r>
            <a:r>
              <a:rPr lang="en-US" dirty="0" err="1" smtClean="0">
                <a:solidFill>
                  <a:srgbClr val="002060"/>
                </a:solidFill>
              </a:rPr>
              <a:t>unto</a:t>
            </a:r>
            <a:r>
              <a:rPr lang="en-US" dirty="0" smtClean="0">
                <a:solidFill>
                  <a:srgbClr val="002060"/>
                </a:solidFill>
              </a:rPr>
              <a:t> di vista </a:t>
            </a:r>
            <a:r>
              <a:rPr lang="en-US" dirty="0" err="1" smtClean="0">
                <a:solidFill>
                  <a:srgbClr val="002060"/>
                </a:solidFill>
              </a:rPr>
              <a:t>dei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genitori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6341" y="1147795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p</a:t>
            </a:r>
            <a:r>
              <a:rPr lang="en-US" dirty="0" err="1" smtClean="0">
                <a:solidFill>
                  <a:srgbClr val="002060"/>
                </a:solidFill>
              </a:rPr>
              <a:t>unto</a:t>
            </a:r>
            <a:r>
              <a:rPr lang="en-US" dirty="0" smtClean="0">
                <a:solidFill>
                  <a:srgbClr val="002060"/>
                </a:solidFill>
              </a:rPr>
              <a:t> di vista </a:t>
            </a:r>
            <a:r>
              <a:rPr lang="en-US" dirty="0" err="1" smtClean="0">
                <a:solidFill>
                  <a:srgbClr val="002060"/>
                </a:solidFill>
              </a:rPr>
              <a:t>degli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insegnanti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3338294" y="2120082"/>
            <a:ext cx="441619" cy="9176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89060" y="2071125"/>
            <a:ext cx="46454" cy="96660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6771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307568" y="1700808"/>
            <a:ext cx="832319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Questa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fase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risponde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all’indicazione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della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Circolare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di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elaborare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un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sistema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di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rilevazione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monitoraggio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e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valutazione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del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grado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di inclusività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della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scuola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.</a:t>
            </a:r>
            <a:endParaRPr lang="en-US" b="1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Right Triangle 4"/>
          <p:cNvSpPr/>
          <p:nvPr/>
        </p:nvSpPr>
        <p:spPr>
          <a:xfrm rot="10800000">
            <a:off x="7824459" y="18841"/>
            <a:ext cx="1296144" cy="1296144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731891">
            <a:off x="7910681" y="232494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CIRCOLARE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BES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42" y="6539266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© Heidrun Demo, </a:t>
            </a:r>
            <a:r>
              <a:rPr lang="en-US" sz="800" dirty="0" err="1" smtClean="0">
                <a:latin typeface="Arial"/>
                <a:cs typeface="Arial"/>
              </a:rPr>
              <a:t>Libera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 err="1" smtClean="0">
                <a:latin typeface="Arial"/>
                <a:cs typeface="Arial"/>
              </a:rPr>
              <a:t>Università</a:t>
            </a:r>
            <a:r>
              <a:rPr lang="en-US" sz="800" dirty="0" smtClean="0">
                <a:latin typeface="Arial"/>
                <a:cs typeface="Arial"/>
              </a:rPr>
              <a:t> di Bolzano</a:t>
            </a:r>
            <a:endParaRPr lang="en-US" sz="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75769"/>
            <a:ext cx="13906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394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292080" y="692696"/>
            <a:ext cx="3456384" cy="20882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Index propone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dei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questionari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già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pronti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, </a:t>
            </a:r>
          </a:p>
          <a:p>
            <a:pPr algn="ctr"/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costruiti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sulla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 base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degli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indicatori</a:t>
            </a:r>
            <a:endParaRPr lang="en-US" sz="1600" b="1" cap="none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3727" y="6075769"/>
            <a:ext cx="13906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6539266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© Heidrun Demo, </a:t>
            </a:r>
            <a:r>
              <a:rPr lang="en-US" sz="800" dirty="0" err="1" smtClean="0">
                <a:latin typeface="Arial"/>
                <a:cs typeface="Arial"/>
              </a:rPr>
              <a:t>Libera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 err="1" smtClean="0">
                <a:latin typeface="Arial"/>
                <a:cs typeface="Arial"/>
              </a:rPr>
              <a:t>Università</a:t>
            </a:r>
            <a:r>
              <a:rPr lang="en-US" sz="800" dirty="0" smtClean="0">
                <a:latin typeface="Arial"/>
                <a:cs typeface="Arial"/>
              </a:rPr>
              <a:t> di Bolzano</a:t>
            </a:r>
            <a:endParaRPr lang="en-US" sz="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8209542"/>
              </p:ext>
            </p:extLst>
          </p:nvPr>
        </p:nvGraphicFramePr>
        <p:xfrm>
          <a:off x="179512" y="404664"/>
          <a:ext cx="4961012" cy="339933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28495"/>
                <a:gridCol w="555881"/>
                <a:gridCol w="849021"/>
                <a:gridCol w="727615"/>
              </a:tblGrid>
              <a:tr h="56473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PER ALUNNI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sì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 volte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16" marB="45716" horzOverflow="overflow"/>
                </a:tc>
              </a:tr>
              <a:tr h="59527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In classe facciamo lavori di gruppo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16" marB="45716" horzOverflow="overflow"/>
                </a:tc>
              </a:tr>
              <a:tr h="85018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miei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compagni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mi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aiutano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quando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non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riesco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a fare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qualcosa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16" marB="45716" horzOverflow="overflow"/>
                </a:tc>
              </a:tr>
              <a:tr h="59527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Credo che le regole in classe siano giuste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16" marB="45716" horzOverflow="overflow"/>
                </a:tc>
              </a:tr>
              <a:tr h="59527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 cortile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alcuni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compagni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si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picchiano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16" marB="45716" horzOverflow="overflow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8289028"/>
              </p:ext>
            </p:extLst>
          </p:nvPr>
        </p:nvGraphicFramePr>
        <p:xfrm>
          <a:off x="2987824" y="2708920"/>
          <a:ext cx="5256583" cy="320045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02496"/>
                <a:gridCol w="397817"/>
                <a:gridCol w="704143"/>
                <a:gridCol w="504056"/>
                <a:gridCol w="648071"/>
              </a:tblGrid>
              <a:tr h="56474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PER INSEGNANTI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25" marB="45725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sí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25" marB="45725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 volte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25" marB="45725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25" marB="45725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Non so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25" marB="45725" horzOverflow="overflow">
                    <a:solidFill>
                      <a:srgbClr val="002060"/>
                    </a:solidFill>
                  </a:tcPr>
                </a:tc>
              </a:tr>
              <a:tr h="3277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Gli alunni si aiutano l’un l’altro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25" marB="45725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25" marB="45725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25" marB="45725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25" marB="45725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25" marB="45725" horzOverflow="overflow">
                    <a:solidFill>
                      <a:srgbClr val="002060"/>
                    </a:solidFill>
                  </a:tcPr>
                </a:tc>
              </a:tr>
              <a:tr h="56474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Le associazioni locali sono coivolte nelle attività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25" marB="45725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25" marB="45725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25" marB="45725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25" marB="45725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25" marB="45725" horzOverflow="overflow">
                    <a:solidFill>
                      <a:srgbClr val="002060"/>
                    </a:solidFill>
                  </a:tcPr>
                </a:tc>
              </a:tr>
              <a:tr h="56474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Le attese sono elevate per tutti gli alunni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25" marB="45725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25" marB="45725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25" marB="45725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25" marB="45725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25" marB="45725" horzOverflow="overflow">
                    <a:solidFill>
                      <a:srgbClr val="002060"/>
                    </a:solidFill>
                  </a:tcPr>
                </a:tc>
              </a:tr>
              <a:tr h="56474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 nuovi insegnanti vengono aiutati ad ambietarsi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25" marB="45725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25" marB="45725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25" marB="45725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25" marB="45725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25" marB="45725" horzOverflow="overflow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3392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Title 1"/>
          <p:cNvSpPr>
            <a:spLocks noGrp="1"/>
          </p:cNvSpPr>
          <p:nvPr>
            <p:ph type="title"/>
          </p:nvPr>
        </p:nvSpPr>
        <p:spPr>
          <a:xfrm>
            <a:off x="323528" y="186583"/>
            <a:ext cx="9144000" cy="876300"/>
          </a:xfrm>
        </p:spPr>
        <p:txBody>
          <a:bodyPr rtlCol="0"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2800" dirty="0" smtClean="0">
                <a:solidFill>
                  <a:srgbClr val="002060"/>
                </a:solidFill>
                <a:latin typeface="+mn-lt"/>
                <a:ea typeface="Geneva" pitchFamily="-111" charset="0"/>
                <a:cs typeface="Geneva" pitchFamily="-111" charset="0"/>
              </a:rPr>
              <a:t>PASSAGGI IMPORTANTI DEL LAVORO COI QUESTIONARI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91678" y="2800618"/>
            <a:ext cx="43922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103154"/>
                </a:solidFill>
                <a:ea typeface="Geneva" charset="-128"/>
                <a:cs typeface="+mn-cs"/>
              </a:rPr>
              <a:t>2. </a:t>
            </a:r>
            <a:r>
              <a:rPr lang="en-US" sz="2400" b="1" dirty="0" err="1">
                <a:solidFill>
                  <a:srgbClr val="103154"/>
                </a:solidFill>
                <a:ea typeface="Geneva" charset="-128"/>
                <a:cs typeface="+mn-cs"/>
              </a:rPr>
              <a:t>Adattamento</a:t>
            </a:r>
            <a:r>
              <a:rPr lang="en-US" sz="2400" b="1" dirty="0">
                <a:solidFill>
                  <a:srgbClr val="103154"/>
                </a:solidFill>
                <a:ea typeface="Geneva" charset="-128"/>
                <a:cs typeface="+mn-cs"/>
              </a:rPr>
              <a:t> </a:t>
            </a:r>
            <a:r>
              <a:rPr lang="en-US" sz="2400" dirty="0" err="1">
                <a:solidFill>
                  <a:srgbClr val="103154"/>
                </a:solidFill>
                <a:ea typeface="Geneva" charset="-128"/>
                <a:cs typeface="+mn-cs"/>
              </a:rPr>
              <a:t>dei</a:t>
            </a:r>
            <a:r>
              <a:rPr lang="en-US" sz="2400" dirty="0">
                <a:solidFill>
                  <a:srgbClr val="103154"/>
                </a:solidFill>
                <a:ea typeface="Geneva" charset="-128"/>
                <a:cs typeface="+mn-cs"/>
              </a:rPr>
              <a:t> </a:t>
            </a:r>
            <a:r>
              <a:rPr lang="en-US" sz="2400" dirty="0" err="1">
                <a:solidFill>
                  <a:srgbClr val="103154"/>
                </a:solidFill>
                <a:ea typeface="Geneva" charset="-128"/>
                <a:cs typeface="+mn-cs"/>
              </a:rPr>
              <a:t>questionari</a:t>
            </a:r>
            <a:endParaRPr lang="en-US" sz="2400" dirty="0">
              <a:solidFill>
                <a:srgbClr val="103154"/>
              </a:solidFill>
              <a:ea typeface="Geneva" charset="-128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1679" y="1028700"/>
            <a:ext cx="4457089" cy="1570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103154"/>
                </a:solidFill>
                <a:ea typeface="Geneva" charset="-128"/>
                <a:cs typeface="+mn-cs"/>
              </a:rPr>
              <a:t>1. A chi </a:t>
            </a:r>
            <a:r>
              <a:rPr lang="en-US" sz="2400" b="1" dirty="0" err="1">
                <a:solidFill>
                  <a:srgbClr val="103154"/>
                </a:solidFill>
                <a:ea typeface="Geneva" charset="-128"/>
                <a:cs typeface="+mn-cs"/>
              </a:rPr>
              <a:t>somministare</a:t>
            </a:r>
            <a:r>
              <a:rPr lang="en-US" sz="2400" b="1" dirty="0">
                <a:solidFill>
                  <a:srgbClr val="103154"/>
                </a:solidFill>
                <a:ea typeface="Geneva" charset="-128"/>
                <a:cs typeface="+mn-cs"/>
              </a:rPr>
              <a:t>?</a:t>
            </a:r>
          </a:p>
          <a:p>
            <a:pPr>
              <a:defRPr/>
            </a:pPr>
            <a:r>
              <a:rPr lang="en-US" sz="2400" dirty="0">
                <a:solidFill>
                  <a:srgbClr val="103154"/>
                </a:solidFill>
                <a:ea typeface="Geneva" charset="-128"/>
                <a:cs typeface="+mn-cs"/>
              </a:rPr>
              <a:t>-</a:t>
            </a:r>
            <a:r>
              <a:rPr lang="en-US" sz="2400" dirty="0" err="1">
                <a:solidFill>
                  <a:srgbClr val="103154"/>
                </a:solidFill>
                <a:ea typeface="Geneva" charset="-128"/>
                <a:cs typeface="+mn-cs"/>
              </a:rPr>
              <a:t>insegnanti</a:t>
            </a:r>
            <a:endParaRPr lang="en-US" sz="2400" dirty="0">
              <a:solidFill>
                <a:srgbClr val="103154"/>
              </a:solidFill>
              <a:ea typeface="Geneva" charset="-128"/>
              <a:cs typeface="+mn-cs"/>
            </a:endParaRPr>
          </a:p>
          <a:p>
            <a:pPr>
              <a:defRPr/>
            </a:pPr>
            <a:r>
              <a:rPr lang="en-US" sz="2400" dirty="0">
                <a:solidFill>
                  <a:srgbClr val="103154"/>
                </a:solidFill>
                <a:ea typeface="Geneva" charset="-128"/>
                <a:cs typeface="+mn-cs"/>
              </a:rPr>
              <a:t>-</a:t>
            </a:r>
            <a:r>
              <a:rPr lang="en-US" sz="2400" dirty="0" err="1">
                <a:solidFill>
                  <a:srgbClr val="103154"/>
                </a:solidFill>
                <a:ea typeface="Geneva" charset="-128"/>
                <a:cs typeface="+mn-cs"/>
              </a:rPr>
              <a:t>alunni</a:t>
            </a:r>
            <a:endParaRPr lang="en-US" sz="2400" dirty="0">
              <a:solidFill>
                <a:srgbClr val="103154"/>
              </a:solidFill>
              <a:ea typeface="Geneva" charset="-128"/>
              <a:cs typeface="+mn-cs"/>
            </a:endParaRPr>
          </a:p>
          <a:p>
            <a:pPr>
              <a:defRPr/>
            </a:pPr>
            <a:r>
              <a:rPr lang="en-US" sz="2400" dirty="0">
                <a:solidFill>
                  <a:srgbClr val="103154"/>
                </a:solidFill>
                <a:ea typeface="Geneva" charset="-128"/>
                <a:cs typeface="+mn-cs"/>
              </a:rPr>
              <a:t>-</a:t>
            </a:r>
            <a:r>
              <a:rPr lang="en-US" sz="2400" dirty="0" err="1">
                <a:solidFill>
                  <a:srgbClr val="103154"/>
                </a:solidFill>
                <a:ea typeface="Geneva" charset="-128"/>
                <a:cs typeface="+mn-cs"/>
              </a:rPr>
              <a:t>genitori</a:t>
            </a:r>
            <a:endParaRPr lang="en-US" sz="2400" dirty="0">
              <a:solidFill>
                <a:srgbClr val="103154"/>
              </a:solidFill>
              <a:ea typeface="Geneva" charset="-128"/>
              <a:cs typeface="+mn-cs"/>
            </a:endParaRPr>
          </a:p>
        </p:txBody>
      </p:sp>
      <p:sp>
        <p:nvSpPr>
          <p:cNvPr id="43018" name="TextBox 14"/>
          <p:cNvSpPr txBox="1">
            <a:spLocks noChangeArrowheads="1"/>
          </p:cNvSpPr>
          <p:nvPr/>
        </p:nvSpPr>
        <p:spPr bwMode="auto">
          <a:xfrm>
            <a:off x="1691679" y="3501008"/>
            <a:ext cx="4824536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103154"/>
                </a:solidFill>
                <a:latin typeface="+mn-lt"/>
              </a:rPr>
              <a:t>3. Come </a:t>
            </a:r>
            <a:r>
              <a:rPr lang="en-US" b="1" dirty="0" err="1">
                <a:solidFill>
                  <a:srgbClr val="103154"/>
                </a:solidFill>
                <a:latin typeface="+mn-lt"/>
              </a:rPr>
              <a:t>somministrare</a:t>
            </a:r>
            <a:r>
              <a:rPr lang="en-US" b="1" dirty="0">
                <a:solidFill>
                  <a:srgbClr val="103154"/>
                </a:solidFill>
                <a:latin typeface="+mn-lt"/>
              </a:rPr>
              <a:t>?</a:t>
            </a:r>
          </a:p>
          <a:p>
            <a:pPr eaLnBrk="1" hangingPunct="1">
              <a:buFontTx/>
              <a:buChar char="-"/>
            </a:pPr>
            <a:r>
              <a:rPr lang="en-US" dirty="0">
                <a:solidFill>
                  <a:srgbClr val="103154"/>
                </a:solidFill>
                <a:latin typeface="+mn-lt"/>
              </a:rPr>
              <a:t>In </a:t>
            </a:r>
            <a:r>
              <a:rPr lang="en-US" dirty="0" err="1">
                <a:solidFill>
                  <a:srgbClr val="103154"/>
                </a:solidFill>
                <a:latin typeface="+mn-lt"/>
              </a:rPr>
              <a:t>presenza</a:t>
            </a:r>
            <a:r>
              <a:rPr lang="en-US" dirty="0">
                <a:solidFill>
                  <a:srgbClr val="103154"/>
                </a:solidFill>
                <a:latin typeface="+mn-lt"/>
              </a:rPr>
              <a:t>/a </a:t>
            </a:r>
            <a:r>
              <a:rPr lang="en-US" dirty="0" err="1" smtClean="0">
                <a:solidFill>
                  <a:srgbClr val="103154"/>
                </a:solidFill>
                <a:latin typeface="+mn-lt"/>
              </a:rPr>
              <a:t>distanza</a:t>
            </a:r>
            <a:endParaRPr lang="en-US" dirty="0" smtClean="0">
              <a:solidFill>
                <a:srgbClr val="103154"/>
              </a:solidFill>
              <a:latin typeface="+mn-lt"/>
            </a:endParaRPr>
          </a:p>
          <a:p>
            <a:pPr eaLnBrk="1" hangingPunct="1">
              <a:buFontTx/>
              <a:buChar char="-"/>
            </a:pPr>
            <a:r>
              <a:rPr lang="en-US" dirty="0" smtClean="0">
                <a:solidFill>
                  <a:srgbClr val="103154"/>
                </a:solidFill>
                <a:latin typeface="+mn-lt"/>
              </a:rPr>
              <a:t>In </a:t>
            </a:r>
            <a:r>
              <a:rPr lang="en-US" dirty="0" err="1" smtClean="0">
                <a:solidFill>
                  <a:srgbClr val="103154"/>
                </a:solidFill>
                <a:latin typeface="+mn-lt"/>
              </a:rPr>
              <a:t>situazione</a:t>
            </a:r>
            <a:r>
              <a:rPr lang="en-US" dirty="0" smtClean="0">
                <a:solidFill>
                  <a:srgbClr val="103154"/>
                </a:solidFill>
                <a:latin typeface="+mn-lt"/>
              </a:rPr>
              <a:t> “ad hoc” o </a:t>
            </a:r>
            <a:r>
              <a:rPr lang="en-US" dirty="0" err="1" smtClean="0">
                <a:solidFill>
                  <a:srgbClr val="103154"/>
                </a:solidFill>
                <a:latin typeface="+mn-lt"/>
              </a:rPr>
              <a:t>generica</a:t>
            </a:r>
            <a:endParaRPr lang="en-US" dirty="0">
              <a:solidFill>
                <a:srgbClr val="103154"/>
              </a:solidFill>
              <a:latin typeface="+mn-lt"/>
            </a:endParaRPr>
          </a:p>
          <a:p>
            <a:pPr eaLnBrk="1" hangingPunct="1"/>
            <a:r>
              <a:rPr lang="en-US" dirty="0" err="1">
                <a:solidFill>
                  <a:srgbClr val="103154"/>
                </a:solidFill>
                <a:latin typeface="+mn-lt"/>
              </a:rPr>
              <a:t>Attenzione</a:t>
            </a:r>
            <a:r>
              <a:rPr lang="en-US" dirty="0">
                <a:solidFill>
                  <a:srgbClr val="103154"/>
                </a:solidFill>
                <a:latin typeface="+mn-lt"/>
              </a:rPr>
              <a:t>: </a:t>
            </a:r>
            <a:r>
              <a:rPr lang="en-US" dirty="0" err="1">
                <a:solidFill>
                  <a:srgbClr val="103154"/>
                </a:solidFill>
                <a:latin typeface="+mn-lt"/>
              </a:rPr>
              <a:t>spesso</a:t>
            </a:r>
            <a:r>
              <a:rPr lang="en-US" dirty="0">
                <a:solidFill>
                  <a:srgbClr val="103154"/>
                </a:solidFill>
                <a:latin typeface="+mn-lt"/>
              </a:rPr>
              <a:t> é </a:t>
            </a:r>
            <a:r>
              <a:rPr lang="en-US" dirty="0" err="1">
                <a:solidFill>
                  <a:srgbClr val="103154"/>
                </a:solidFill>
                <a:latin typeface="+mn-lt"/>
              </a:rPr>
              <a:t>il</a:t>
            </a:r>
            <a:r>
              <a:rPr lang="en-US" dirty="0">
                <a:solidFill>
                  <a:srgbClr val="103154"/>
                </a:solidFill>
                <a:latin typeface="+mn-lt"/>
              </a:rPr>
              <a:t> primo </a:t>
            </a:r>
            <a:r>
              <a:rPr lang="en-US" dirty="0" err="1">
                <a:solidFill>
                  <a:srgbClr val="103154"/>
                </a:solidFill>
                <a:latin typeface="+mn-lt"/>
              </a:rPr>
              <a:t>contatto</a:t>
            </a:r>
            <a:r>
              <a:rPr lang="en-US" dirty="0">
                <a:solidFill>
                  <a:srgbClr val="103154"/>
                </a:solidFill>
                <a:latin typeface="+mn-lt"/>
              </a:rPr>
              <a:t> col </a:t>
            </a:r>
            <a:r>
              <a:rPr lang="en-US" dirty="0" err="1">
                <a:solidFill>
                  <a:srgbClr val="103154"/>
                </a:solidFill>
                <a:latin typeface="+mn-lt"/>
              </a:rPr>
              <a:t>tema</a:t>
            </a:r>
            <a:endParaRPr lang="en-US" dirty="0">
              <a:solidFill>
                <a:srgbClr val="103154"/>
              </a:solidFill>
              <a:latin typeface="+mn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75769"/>
            <a:ext cx="13906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504" y="6539266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© Heidrun Demo, </a:t>
            </a:r>
            <a:r>
              <a:rPr lang="en-US" sz="800" dirty="0" err="1" smtClean="0">
                <a:latin typeface="Arial"/>
                <a:cs typeface="Arial"/>
              </a:rPr>
              <a:t>Libera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 err="1" smtClean="0">
                <a:latin typeface="Arial"/>
                <a:cs typeface="Arial"/>
              </a:rPr>
              <a:t>Università</a:t>
            </a:r>
            <a:r>
              <a:rPr lang="en-US" sz="800" dirty="0" smtClean="0">
                <a:latin typeface="Arial"/>
                <a:cs typeface="Arial"/>
              </a:rPr>
              <a:t> di Bolzano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12866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1560" y="1484784"/>
            <a:ext cx="7488832" cy="4248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E’ 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molto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interessante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pensare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anche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 ad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altri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strumenti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 di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autovalutazione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pPr algn="ctr"/>
            <a:endParaRPr lang="en-US" sz="2400" b="1" cap="none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Analisi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delle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 diverse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scuole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 di un Istituto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Analisi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dei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documenti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prodotti</a:t>
            </a:r>
            <a:endParaRPr lang="en-US" sz="2400" b="1" cap="none" dirty="0" smtClean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Interviste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 di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gruppo</a:t>
            </a:r>
            <a:endParaRPr lang="en-US" sz="2400" b="1" cap="none" dirty="0" smtClean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Disegni</a:t>
            </a:r>
            <a:endParaRPr lang="en-US" sz="2400" b="1" cap="none" dirty="0" smtClean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Osservazione</a:t>
            </a:r>
            <a:endParaRPr lang="en-US" sz="2400" b="1" cap="none" dirty="0" smtClean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Questionari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 per bb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che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 non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leggono</a:t>
            </a:r>
            <a:endParaRPr lang="en-US" sz="1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75769"/>
            <a:ext cx="13906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6539266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© Heidrun Demo, </a:t>
            </a:r>
            <a:r>
              <a:rPr lang="en-US" sz="800" dirty="0" err="1" smtClean="0">
                <a:latin typeface="Arial"/>
                <a:cs typeface="Arial"/>
              </a:rPr>
              <a:t>Libera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 err="1" smtClean="0">
                <a:latin typeface="Arial"/>
                <a:cs typeface="Arial"/>
              </a:rPr>
              <a:t>Università</a:t>
            </a:r>
            <a:r>
              <a:rPr lang="en-US" sz="800" dirty="0" smtClean="0">
                <a:latin typeface="Arial"/>
                <a:cs typeface="Arial"/>
              </a:rPr>
              <a:t> di Bolzano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278256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8555604"/>
              </p:ext>
            </p:extLst>
          </p:nvPr>
        </p:nvGraphicFramePr>
        <p:xfrm>
          <a:off x="277813" y="1454150"/>
          <a:ext cx="6253162" cy="246571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175125"/>
                <a:gridCol w="396875"/>
                <a:gridCol w="655637"/>
                <a:gridCol w="452438"/>
                <a:gridCol w="573087"/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sí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 volte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Non so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26" marB="45726" horzOverflow="overflow"/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Gli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alunni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aiutano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l’un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l’altro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26" marB="45726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26" marB="45726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Le associazioni locali sono coivolte nelle attivà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26" marB="45726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26" marB="45726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Le attese sono elevate per tutti gli alunni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26" marB="45726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26" marB="45726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 nuovi insegnanti vengono aiutati ad ambietarsi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26" marB="45726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Geneva" pitchFamily="-111" charset="0"/>
                        <a:cs typeface="Geneva" pitchFamily="-111" charset="0"/>
                      </a:endParaRPr>
                    </a:p>
                  </a:txBody>
                  <a:tcPr marT="45726" marB="45726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48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6300"/>
          </a:xfrm>
        </p:spPr>
        <p:txBody>
          <a:bodyPr rtlCol="0"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4000" dirty="0" smtClean="0">
                <a:solidFill>
                  <a:srgbClr val="002060"/>
                </a:solidFill>
                <a:latin typeface="+mn-lt"/>
                <a:ea typeface="Geneva" pitchFamily="-111" charset="0"/>
                <a:cs typeface="Geneva" pitchFamily="-111" charset="0"/>
              </a:rPr>
              <a:t>ANALISI DATI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19913" y="1117600"/>
            <a:ext cx="2105025" cy="17541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9pPr>
          </a:lstStyle>
          <a:p>
            <a:pPr eaLnBrk="1" hangingPunct="1"/>
            <a:r>
              <a:rPr lang="en-US" sz="1800" dirty="0" err="1">
                <a:solidFill>
                  <a:srgbClr val="103154"/>
                </a:solidFill>
              </a:rPr>
              <a:t>Trasformo</a:t>
            </a:r>
            <a:r>
              <a:rPr lang="en-US" sz="1800" dirty="0">
                <a:solidFill>
                  <a:srgbClr val="103154"/>
                </a:solidFill>
              </a:rPr>
              <a:t> in </a:t>
            </a:r>
            <a:r>
              <a:rPr lang="en-US" sz="1800" dirty="0" err="1">
                <a:solidFill>
                  <a:srgbClr val="103154"/>
                </a:solidFill>
              </a:rPr>
              <a:t>valori</a:t>
            </a:r>
            <a:r>
              <a:rPr lang="en-US" sz="1800" dirty="0">
                <a:solidFill>
                  <a:srgbClr val="103154"/>
                </a:solidFill>
              </a:rPr>
              <a:t> </a:t>
            </a:r>
            <a:r>
              <a:rPr lang="en-US" sz="1800" dirty="0" err="1">
                <a:solidFill>
                  <a:srgbClr val="103154"/>
                </a:solidFill>
              </a:rPr>
              <a:t>numerici</a:t>
            </a:r>
            <a:r>
              <a:rPr lang="en-US" sz="1800" dirty="0">
                <a:solidFill>
                  <a:srgbClr val="103154"/>
                </a:solidFill>
              </a:rPr>
              <a:t>:</a:t>
            </a:r>
          </a:p>
          <a:p>
            <a:pPr eaLnBrk="1" hangingPunct="1"/>
            <a:r>
              <a:rPr lang="en-US" sz="1800" dirty="0" err="1">
                <a:solidFill>
                  <a:srgbClr val="103154"/>
                </a:solidFill>
              </a:rPr>
              <a:t>Sí</a:t>
            </a:r>
            <a:r>
              <a:rPr lang="en-US" sz="1800" dirty="0">
                <a:solidFill>
                  <a:srgbClr val="103154"/>
                </a:solidFill>
              </a:rPr>
              <a:t>: 3</a:t>
            </a:r>
          </a:p>
          <a:p>
            <a:pPr eaLnBrk="1" hangingPunct="1"/>
            <a:r>
              <a:rPr lang="en-US" sz="1800" dirty="0">
                <a:solidFill>
                  <a:srgbClr val="103154"/>
                </a:solidFill>
              </a:rPr>
              <a:t>A volte: 2</a:t>
            </a:r>
          </a:p>
          <a:p>
            <a:pPr eaLnBrk="1" hangingPunct="1"/>
            <a:r>
              <a:rPr lang="en-US" sz="1800" dirty="0">
                <a:solidFill>
                  <a:srgbClr val="103154"/>
                </a:solidFill>
              </a:rPr>
              <a:t>No: 1</a:t>
            </a:r>
          </a:p>
          <a:p>
            <a:pPr eaLnBrk="1" hangingPunct="1"/>
            <a:r>
              <a:rPr lang="en-US" sz="1800" dirty="0">
                <a:solidFill>
                  <a:srgbClr val="103154"/>
                </a:solidFill>
              </a:rPr>
              <a:t>Non so: 0</a:t>
            </a:r>
          </a:p>
        </p:txBody>
      </p:sp>
      <p:sp>
        <p:nvSpPr>
          <p:cNvPr id="47137" name="TextBox 14"/>
          <p:cNvSpPr txBox="1">
            <a:spLocks noChangeArrowheads="1"/>
          </p:cNvSpPr>
          <p:nvPr/>
        </p:nvSpPr>
        <p:spPr bwMode="auto">
          <a:xfrm>
            <a:off x="277813" y="1085850"/>
            <a:ext cx="5273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2060"/>
                </a:solidFill>
              </a:rPr>
              <a:t>1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. CALCOLO MEDIA DI INCLUSIVITA’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183063" y="1339850"/>
            <a:ext cx="2736850" cy="655638"/>
          </a:xfrm>
          <a:prstGeom prst="ellips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139" name="TextBox 15"/>
          <p:cNvSpPr txBox="1">
            <a:spLocks noChangeArrowheads="1"/>
          </p:cNvSpPr>
          <p:nvPr/>
        </p:nvSpPr>
        <p:spPr bwMode="auto">
          <a:xfrm>
            <a:off x="277813" y="4202113"/>
            <a:ext cx="74437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2060"/>
                </a:solidFill>
                <a:latin typeface="+mn-lt"/>
              </a:rPr>
              <a:t>2. PUNTI DI FORZA E CRITICITA’</a:t>
            </a:r>
          </a:p>
          <a:p>
            <a:pPr eaLnBrk="1" hangingPunct="1"/>
            <a:r>
              <a:rPr lang="en-US" sz="1800" b="1" dirty="0">
                <a:solidFill>
                  <a:srgbClr val="002060"/>
                </a:solidFill>
                <a:latin typeface="+mn-lt"/>
              </a:rPr>
              <a:t>di 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ogni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questionario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identificare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i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 5 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indicatori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 con media di 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inclusività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più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alta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 e 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più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bassa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47140" name="TextBox 16"/>
          <p:cNvSpPr txBox="1">
            <a:spLocks noChangeArrowheads="1"/>
          </p:cNvSpPr>
          <p:nvPr/>
        </p:nvSpPr>
        <p:spPr bwMode="auto">
          <a:xfrm>
            <a:off x="277813" y="5319713"/>
            <a:ext cx="60690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2060"/>
                </a:solidFill>
                <a:latin typeface="+mn-lt"/>
              </a:rPr>
              <a:t>3. TEMATICHE RILEVANTI</a:t>
            </a:r>
          </a:p>
          <a:p>
            <a:pPr eaLnBrk="1" hangingPunct="1"/>
            <a:r>
              <a:rPr lang="en-US" sz="1800" b="1" dirty="0">
                <a:solidFill>
                  <a:srgbClr val="002060"/>
                </a:solidFill>
                <a:latin typeface="+mn-lt"/>
              </a:rPr>
              <a:t>Sulla base di 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punti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 di 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forza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 e 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criticità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rilevati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individuo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tematiche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rilevanti</a:t>
            </a:r>
            <a:endParaRPr lang="en-US" sz="1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6539266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© Heidrun Demo, </a:t>
            </a:r>
            <a:r>
              <a:rPr lang="en-US" sz="800" dirty="0" err="1" smtClean="0">
                <a:latin typeface="Arial"/>
                <a:cs typeface="Arial"/>
              </a:rPr>
              <a:t>Libera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 err="1" smtClean="0">
                <a:latin typeface="Arial"/>
                <a:cs typeface="Arial"/>
              </a:rPr>
              <a:t>Università</a:t>
            </a:r>
            <a:r>
              <a:rPr lang="en-US" sz="800" dirty="0" smtClean="0">
                <a:latin typeface="Arial"/>
                <a:cs typeface="Arial"/>
              </a:rPr>
              <a:t> di Bolzano</a:t>
            </a:r>
            <a:endParaRPr lang="en-US" sz="8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75769"/>
            <a:ext cx="13906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78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9144000" cy="939800"/>
          </a:xfrm>
        </p:spPr>
        <p:txBody>
          <a:bodyPr>
            <a:normAutofit/>
          </a:bodyPr>
          <a:lstStyle/>
          <a:p>
            <a:pPr marL="319088" indent="-319088" eaLnBrk="1" hangingPunct="1">
              <a:buClr>
                <a:srgbClr val="76079D"/>
              </a:buClr>
            </a:pPr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CHE COS’E’ INDEX PER L’INCLUSIONE?</a:t>
            </a: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2286000" y="1249363"/>
            <a:ext cx="3962400" cy="1371600"/>
          </a:xfrm>
          <a:prstGeom prst="rect">
            <a:avLst/>
          </a:prstGeom>
          <a:solidFill>
            <a:srgbClr val="002060"/>
          </a:solidFill>
          <a:ln w="9525">
            <a:solidFill>
              <a:srgbClr val="604A7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it-IT" sz="2400">
                <a:latin typeface="Calibri" pitchFamily="-111" charset="0"/>
              </a:rPr>
              <a:t>INDEX PER L’INCLUSIONE</a:t>
            </a:r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838200" y="3078163"/>
            <a:ext cx="3200400" cy="1066800"/>
          </a:xfrm>
          <a:prstGeom prst="rect">
            <a:avLst/>
          </a:prstGeom>
          <a:solidFill>
            <a:schemeClr val="bg2">
              <a:alpha val="87057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it-IT" sz="2400">
                <a:solidFill>
                  <a:srgbClr val="14284B"/>
                </a:solidFill>
                <a:latin typeface="Calibri" pitchFamily="-111" charset="0"/>
              </a:rPr>
              <a:t>DEFINIZIONE DI</a:t>
            </a:r>
          </a:p>
          <a:p>
            <a:pPr algn="ctr"/>
            <a:r>
              <a:rPr lang="it-IT" sz="2400">
                <a:solidFill>
                  <a:srgbClr val="14284B"/>
                </a:solidFill>
                <a:latin typeface="Calibri" pitchFamily="-111" charset="0"/>
              </a:rPr>
              <a:t>L’INCLUSIONE</a:t>
            </a:r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>
            <a:off x="2895600" y="2697163"/>
            <a:ext cx="76200" cy="3048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Down Arrow 11"/>
          <p:cNvSpPr>
            <a:spLocks noChangeArrowheads="1"/>
          </p:cNvSpPr>
          <p:nvPr/>
        </p:nvSpPr>
        <p:spPr bwMode="auto">
          <a:xfrm>
            <a:off x="5410200" y="2697163"/>
            <a:ext cx="76200" cy="3048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24400" y="4373563"/>
            <a:ext cx="3429000" cy="1727473"/>
          </a:xfrm>
          <a:prstGeom prst="rect">
            <a:avLst/>
          </a:prstGeom>
          <a:solidFill>
            <a:schemeClr val="tx1">
              <a:alpha val="67058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rgbClr val="14284B"/>
              </a:solidFill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14284B"/>
                </a:solidFill>
                <a:latin typeface="+mn-lt"/>
                <a:ea typeface="+mn-ea"/>
                <a:cs typeface="+mn-cs"/>
              </a:rPr>
              <a:t>PROCESSI DI </a:t>
            </a:r>
            <a:r>
              <a:rPr lang="it-IT" dirty="0" smtClean="0">
                <a:solidFill>
                  <a:srgbClr val="14284B"/>
                </a:solidFill>
                <a:latin typeface="+mn-lt"/>
                <a:ea typeface="+mn-ea"/>
                <a:cs typeface="+mn-cs"/>
              </a:rPr>
              <a:t>AUTOVALUTAZIONE </a:t>
            </a:r>
            <a:r>
              <a:rPr lang="it-IT" dirty="0">
                <a:solidFill>
                  <a:srgbClr val="14284B"/>
                </a:solidFill>
                <a:latin typeface="+mn-lt"/>
                <a:ea typeface="+mn-ea"/>
                <a:cs typeface="+mn-cs"/>
              </a:rPr>
              <a:t>E AUTOMIGLIORAMENTO</a:t>
            </a:r>
          </a:p>
        </p:txBody>
      </p:sp>
      <p:sp>
        <p:nvSpPr>
          <p:cNvPr id="11276" name="Rectangle 13"/>
          <p:cNvSpPr>
            <a:spLocks noChangeArrowheads="1"/>
          </p:cNvSpPr>
          <p:nvPr/>
        </p:nvSpPr>
        <p:spPr bwMode="auto">
          <a:xfrm>
            <a:off x="838200" y="4373563"/>
            <a:ext cx="3276600" cy="1721123"/>
          </a:xfrm>
          <a:prstGeom prst="rect">
            <a:avLst/>
          </a:prstGeom>
          <a:solidFill>
            <a:schemeClr val="bg2">
              <a:alpha val="67058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it-IT" dirty="0">
                <a:solidFill>
                  <a:srgbClr val="14284B"/>
                </a:solidFill>
                <a:latin typeface="Calibri" pitchFamily="-111" charset="0"/>
              </a:rPr>
              <a:t>MODELLO SOCIALE DI INCLUSIONE</a:t>
            </a:r>
          </a:p>
          <a:p>
            <a:pPr algn="ctr"/>
            <a:endParaRPr lang="it-IT" dirty="0">
              <a:solidFill>
                <a:srgbClr val="14284B"/>
              </a:solidFill>
              <a:latin typeface="Calibri" pitchFamily="-111" charset="0"/>
            </a:endParaRPr>
          </a:p>
          <a:p>
            <a:pPr algn="ctr"/>
            <a:r>
              <a:rPr lang="it-IT" dirty="0">
                <a:solidFill>
                  <a:srgbClr val="14284B"/>
                </a:solidFill>
                <a:latin typeface="Calibri" pitchFamily="-111" charset="0"/>
              </a:rPr>
              <a:t>INDICATORI/DESCRITTORI DELL’INCLUSIONE</a:t>
            </a:r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4724400" y="3081338"/>
            <a:ext cx="3429000" cy="1066800"/>
          </a:xfrm>
          <a:prstGeom prst="rect">
            <a:avLst/>
          </a:prstGeom>
          <a:solidFill>
            <a:schemeClr val="tx1">
              <a:alpha val="67058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it-IT" sz="2400" dirty="0">
                <a:solidFill>
                  <a:srgbClr val="14284B"/>
                </a:solidFill>
                <a:latin typeface="Calibri" pitchFamily="-111" charset="0"/>
              </a:rPr>
              <a:t>STRUMENTO PER SVILUPPARE L’INCLUSIONE A SCUOLA</a:t>
            </a:r>
          </a:p>
        </p:txBody>
      </p:sp>
      <p:sp>
        <p:nvSpPr>
          <p:cNvPr id="14" name="TextBox 6"/>
          <p:cNvSpPr txBox="1"/>
          <p:nvPr/>
        </p:nvSpPr>
        <p:spPr>
          <a:xfrm>
            <a:off x="107504" y="6539266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© Heidrun Demo, </a:t>
            </a:r>
            <a:r>
              <a:rPr lang="en-US" sz="800" dirty="0" err="1" smtClean="0">
                <a:latin typeface="Arial"/>
                <a:cs typeface="Arial"/>
              </a:rPr>
              <a:t>Libera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 err="1" smtClean="0">
                <a:latin typeface="Arial"/>
                <a:cs typeface="Arial"/>
              </a:rPr>
              <a:t>Università</a:t>
            </a:r>
            <a:r>
              <a:rPr lang="en-US" sz="800" dirty="0" smtClean="0">
                <a:latin typeface="Arial"/>
                <a:cs typeface="Arial"/>
              </a:rPr>
              <a:t> di Bolzano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239880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68444" y="1196752"/>
            <a:ext cx="7488832" cy="4248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I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dati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possono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 poi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essere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analizzati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 a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diversi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livelli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:</a:t>
            </a:r>
          </a:p>
          <a:p>
            <a:endParaRPr lang="en-US" sz="2400" b="1" cap="none" dirty="0" smtClean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istituto</a:t>
            </a:r>
            <a:endParaRPr lang="en-US" sz="2400" b="1" cap="none" dirty="0" smtClean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singole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scuole</a:t>
            </a:r>
            <a:endParaRPr lang="en-US" sz="2400" b="1" cap="none" dirty="0" smtClean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classe</a:t>
            </a:r>
            <a:endParaRPr lang="en-US" sz="1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6539266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© Heidrun Demo, </a:t>
            </a:r>
            <a:r>
              <a:rPr lang="en-US" sz="800" dirty="0" err="1" smtClean="0">
                <a:latin typeface="Arial"/>
                <a:cs typeface="Arial"/>
              </a:rPr>
              <a:t>Libera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 err="1" smtClean="0">
                <a:latin typeface="Arial"/>
                <a:cs typeface="Arial"/>
              </a:rPr>
              <a:t>Università</a:t>
            </a:r>
            <a:r>
              <a:rPr lang="en-US" sz="800" dirty="0" smtClean="0">
                <a:latin typeface="Arial"/>
                <a:cs typeface="Arial"/>
              </a:rPr>
              <a:t> di Bolzano</a:t>
            </a:r>
            <a:endParaRPr lang="en-US" sz="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75769"/>
            <a:ext cx="13906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5643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itle 1"/>
          <p:cNvSpPr>
            <a:spLocks noGrp="1"/>
          </p:cNvSpPr>
          <p:nvPr>
            <p:ph type="title"/>
          </p:nvPr>
        </p:nvSpPr>
        <p:spPr>
          <a:xfrm>
            <a:off x="8839" y="17092"/>
            <a:ext cx="8763982" cy="876300"/>
          </a:xfrm>
        </p:spPr>
        <p:txBody>
          <a:bodyPr>
            <a:noAutofit/>
          </a:bodyPr>
          <a:lstStyle/>
          <a:p>
            <a:pPr marL="319088" indent="-319088" algn="ctr" eaLnBrk="1" hangingPunct="1">
              <a:buClr>
                <a:srgbClr val="76079D"/>
              </a:buClr>
            </a:pPr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FASE 3: </a:t>
            </a:r>
            <a:br>
              <a:rPr lang="en-US" sz="40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PROGETTARE PRIORITÀ E STRATEGIE</a:t>
            </a:r>
          </a:p>
        </p:txBody>
      </p:sp>
      <p:pic>
        <p:nvPicPr>
          <p:cNvPr id="49158" name="Picture 4" descr="C:\Users\heidemo\Pictures\Untitled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3496" b="63446"/>
          <a:stretch>
            <a:fillRect/>
          </a:stretch>
        </p:blipFill>
        <p:spPr bwMode="auto">
          <a:xfrm>
            <a:off x="4262438" y="2074541"/>
            <a:ext cx="2670175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3" descr="C:\Users\heidemo\Pictures\Untitled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614" b="62988"/>
          <a:stretch>
            <a:fillRect/>
          </a:stretch>
        </p:blipFill>
        <p:spPr bwMode="auto">
          <a:xfrm>
            <a:off x="6289675" y="2354263"/>
            <a:ext cx="25146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2" descr="http://www.microvoce.it/giornale/immagini/gruppo2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8538" y="3831903"/>
            <a:ext cx="24574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http://itcangri-sa.it/foto/medie/immlogocdc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5D1E9"/>
              </a:clrFrom>
              <a:clrTo>
                <a:srgbClr val="C5D1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525" y="3952553"/>
            <a:ext cx="2817813" cy="15875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68275" y="3479478"/>
            <a:ext cx="3063875" cy="2530475"/>
          </a:xfrm>
          <a:prstGeom prst="ellips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3914775" y="1739578"/>
            <a:ext cx="4889500" cy="4427538"/>
          </a:xfrm>
          <a:prstGeom prst="ellips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Right Arrow 21"/>
          <p:cNvSpPr>
            <a:spLocks noChangeArrowheads="1"/>
          </p:cNvSpPr>
          <p:nvPr/>
        </p:nvSpPr>
        <p:spPr bwMode="auto">
          <a:xfrm rot="-1251409">
            <a:off x="2960688" y="3206428"/>
            <a:ext cx="885825" cy="54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9166" name="TextBox 22"/>
          <p:cNvSpPr txBox="1">
            <a:spLocks noChangeArrowheads="1"/>
          </p:cNvSpPr>
          <p:nvPr/>
        </p:nvSpPr>
        <p:spPr bwMode="auto">
          <a:xfrm rot="-1136084">
            <a:off x="1908175" y="2074541"/>
            <a:ext cx="3124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9pPr>
          </a:lstStyle>
          <a:p>
            <a:pPr eaLnBrk="1" hangingPunct="1"/>
            <a:r>
              <a:rPr lang="en-US" sz="1800" dirty="0" err="1">
                <a:solidFill>
                  <a:srgbClr val="002060"/>
                </a:solidFill>
                <a:latin typeface="+mn-lt"/>
              </a:rPr>
              <a:t>Progettualità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deve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allargarsi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dall’Index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Team 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all’intera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comunità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scolastica</a:t>
            </a:r>
            <a:endParaRPr lang="en-US" sz="1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75769"/>
            <a:ext cx="13906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7504" y="6539266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© Heidrun Demo, </a:t>
            </a:r>
            <a:r>
              <a:rPr lang="en-US" sz="800" dirty="0" err="1" smtClean="0">
                <a:latin typeface="Arial"/>
                <a:cs typeface="Arial"/>
              </a:rPr>
              <a:t>Libera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 err="1" smtClean="0">
                <a:latin typeface="Arial"/>
                <a:cs typeface="Arial"/>
              </a:rPr>
              <a:t>Università</a:t>
            </a:r>
            <a:r>
              <a:rPr lang="en-US" sz="800" dirty="0" smtClean="0">
                <a:latin typeface="Arial"/>
                <a:cs typeface="Arial"/>
              </a:rPr>
              <a:t> di Bolzano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102400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55576" y="1700808"/>
            <a:ext cx="7488832" cy="33123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400" b="1" cap="none" dirty="0">
                <a:solidFill>
                  <a:srgbClr val="002060"/>
                </a:solidFill>
                <a:latin typeface="+mn-lt"/>
              </a:rPr>
              <a:t>La cosa più importante è non temere di compiere scelte e, quini, di limitare le tematiche rilevanti emerse </a:t>
            </a:r>
            <a:r>
              <a:rPr lang="it-IT" sz="2400" b="1" cap="none" dirty="0" smtClean="0">
                <a:solidFill>
                  <a:srgbClr val="002060"/>
                </a:solidFill>
                <a:latin typeface="+mn-lt"/>
              </a:rPr>
              <a:t>nell’autovalutazione.</a:t>
            </a:r>
          </a:p>
          <a:p>
            <a:endParaRPr lang="it-IT" sz="2400" b="1" cap="none" dirty="0">
              <a:solidFill>
                <a:srgbClr val="002060"/>
              </a:solidFill>
              <a:latin typeface="+mn-lt"/>
            </a:endParaRPr>
          </a:p>
          <a:p>
            <a:r>
              <a:rPr lang="it-IT" sz="2400" b="1" cap="none" dirty="0" smtClean="0">
                <a:solidFill>
                  <a:srgbClr val="002060"/>
                </a:solidFill>
                <a:latin typeface="+mn-lt"/>
              </a:rPr>
              <a:t>Criteri per la scelta:</a:t>
            </a:r>
          </a:p>
          <a:p>
            <a:pPr marL="342900" indent="-342900">
              <a:buFontTx/>
              <a:buChar char="-"/>
            </a:pPr>
            <a:r>
              <a:rPr lang="it-IT" sz="2400" b="1" cap="none" dirty="0">
                <a:solidFill>
                  <a:srgbClr val="002060"/>
                </a:solidFill>
                <a:latin typeface="+mn-lt"/>
              </a:rPr>
              <a:t>f</a:t>
            </a:r>
            <a:r>
              <a:rPr lang="it-IT" sz="2400" b="1" cap="none" dirty="0" smtClean="0">
                <a:solidFill>
                  <a:srgbClr val="002060"/>
                </a:solidFill>
                <a:latin typeface="+mn-lt"/>
              </a:rPr>
              <a:t>orza della tematica</a:t>
            </a:r>
          </a:p>
          <a:p>
            <a:pPr marL="342900" indent="-342900">
              <a:buFontTx/>
              <a:buChar char="-"/>
            </a:pPr>
            <a:r>
              <a:rPr lang="it-IT" sz="2400" b="1" cap="none" dirty="0">
                <a:solidFill>
                  <a:srgbClr val="002060"/>
                </a:solidFill>
                <a:latin typeface="+mn-lt"/>
              </a:rPr>
              <a:t>d</a:t>
            </a:r>
            <a:r>
              <a:rPr lang="it-IT" sz="2400" b="1" cap="none" dirty="0" smtClean="0">
                <a:solidFill>
                  <a:srgbClr val="002060"/>
                </a:solidFill>
                <a:latin typeface="+mn-lt"/>
              </a:rPr>
              <a:t>iffusione della tematica</a:t>
            </a:r>
          </a:p>
          <a:p>
            <a:pPr marL="342900" indent="-342900">
              <a:buFontTx/>
              <a:buChar char="-"/>
            </a:pPr>
            <a:r>
              <a:rPr lang="it-IT" sz="2400" b="1" cap="none" dirty="0" smtClean="0">
                <a:solidFill>
                  <a:srgbClr val="002060"/>
                </a:solidFill>
                <a:latin typeface="+mn-lt"/>
              </a:rPr>
              <a:t>rilevanza della tematica nel contesto</a:t>
            </a:r>
            <a:endParaRPr lang="it-IT" sz="2400" b="1" cap="non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42" y="6539266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© Heidrun Demo, </a:t>
            </a:r>
            <a:r>
              <a:rPr lang="en-US" sz="800" dirty="0" err="1" smtClean="0">
                <a:latin typeface="Arial"/>
                <a:cs typeface="Arial"/>
              </a:rPr>
              <a:t>Libera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 err="1" smtClean="0">
                <a:latin typeface="Arial"/>
                <a:cs typeface="Arial"/>
              </a:rPr>
              <a:t>Università</a:t>
            </a:r>
            <a:r>
              <a:rPr lang="en-US" sz="800" dirty="0" smtClean="0">
                <a:latin typeface="Arial"/>
                <a:cs typeface="Arial"/>
              </a:rPr>
              <a:t> di Bolzano</a:t>
            </a:r>
            <a:endParaRPr lang="en-US" sz="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75769"/>
            <a:ext cx="13906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76300"/>
          </a:xfrm>
        </p:spPr>
        <p:txBody>
          <a:bodyPr rtlCol="0"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4000" dirty="0" smtClean="0">
                <a:solidFill>
                  <a:srgbClr val="002060"/>
                </a:solidFill>
                <a:latin typeface="+mn-lt"/>
                <a:ea typeface="Geneva" pitchFamily="-111" charset="0"/>
                <a:cs typeface="Geneva" pitchFamily="-111" charset="0"/>
              </a:rPr>
              <a:t>SCEGLIERE LE PRIORITÀ</a:t>
            </a:r>
          </a:p>
        </p:txBody>
      </p:sp>
    </p:spTree>
    <p:extLst>
      <p:ext uri="{BB962C8B-B14F-4D97-AF65-F5344CB8AC3E}">
        <p14:creationId xmlns:p14="http://schemas.microsoft.com/office/powerpoint/2010/main" xmlns="" val="2450908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86993" y="2132856"/>
            <a:ext cx="7488832" cy="33123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400" b="1" cap="none" dirty="0" smtClean="0">
                <a:solidFill>
                  <a:srgbClr val="002060"/>
                </a:solidFill>
                <a:latin typeface="+mn-lt"/>
              </a:rPr>
              <a:t>La cosa più importante è che queste siano realizzabili!</a:t>
            </a:r>
          </a:p>
          <a:p>
            <a:endParaRPr lang="it-IT" sz="2400" b="1" cap="none" dirty="0">
              <a:solidFill>
                <a:srgbClr val="002060"/>
              </a:solidFill>
              <a:latin typeface="+mn-lt"/>
            </a:endParaRPr>
          </a:p>
          <a:p>
            <a:r>
              <a:rPr lang="it-IT" sz="2400" b="1" cap="none" dirty="0" smtClean="0">
                <a:solidFill>
                  <a:srgbClr val="002060"/>
                </a:solidFill>
                <a:latin typeface="+mn-lt"/>
              </a:rPr>
              <a:t>Caratteristiche importanti:</a:t>
            </a:r>
          </a:p>
          <a:p>
            <a:pPr marL="342900" indent="-342900">
              <a:buFontTx/>
              <a:buChar char="-"/>
            </a:pPr>
            <a:r>
              <a:rPr lang="it-IT" sz="2400" b="1" cap="none" dirty="0" smtClean="0">
                <a:solidFill>
                  <a:srgbClr val="002060"/>
                </a:solidFill>
                <a:latin typeface="+mn-lt"/>
              </a:rPr>
              <a:t>Concretezza</a:t>
            </a:r>
          </a:p>
          <a:p>
            <a:pPr marL="342900" indent="-342900">
              <a:buFontTx/>
              <a:buChar char="-"/>
            </a:pPr>
            <a:r>
              <a:rPr lang="it-IT" sz="2400" b="1" cap="none" dirty="0" smtClean="0">
                <a:solidFill>
                  <a:srgbClr val="002060"/>
                </a:solidFill>
                <a:latin typeface="+mn-lt"/>
              </a:rPr>
              <a:t>Economia</a:t>
            </a:r>
          </a:p>
          <a:p>
            <a:pPr marL="342900" indent="-342900">
              <a:buFontTx/>
              <a:buChar char="-"/>
            </a:pPr>
            <a:r>
              <a:rPr lang="it-IT" sz="2400" b="1" cap="none" dirty="0" smtClean="0">
                <a:solidFill>
                  <a:srgbClr val="002060"/>
                </a:solidFill>
                <a:latin typeface="+mn-lt"/>
              </a:rPr>
              <a:t>Fattibilità in un tempo definito</a:t>
            </a:r>
            <a:endParaRPr lang="it-IT" sz="2400" b="1" cap="non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42" y="6539266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© Heidrun Demo, </a:t>
            </a:r>
            <a:r>
              <a:rPr lang="en-US" sz="800" dirty="0" err="1" smtClean="0">
                <a:latin typeface="Arial"/>
                <a:cs typeface="Arial"/>
              </a:rPr>
              <a:t>Libera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 err="1" smtClean="0">
                <a:latin typeface="Arial"/>
                <a:cs typeface="Arial"/>
              </a:rPr>
              <a:t>Università</a:t>
            </a:r>
            <a:r>
              <a:rPr lang="en-US" sz="800" dirty="0" smtClean="0">
                <a:latin typeface="Arial"/>
                <a:cs typeface="Arial"/>
              </a:rPr>
              <a:t> di Bolzano</a:t>
            </a:r>
            <a:endParaRPr lang="en-US" sz="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75769"/>
            <a:ext cx="13906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2209" y="548680"/>
            <a:ext cx="9144000" cy="876300"/>
          </a:xfrm>
        </p:spPr>
        <p:txBody>
          <a:bodyPr rtlCol="0"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4000" dirty="0" smtClean="0">
                <a:solidFill>
                  <a:srgbClr val="002060"/>
                </a:solidFill>
                <a:latin typeface="+mn-lt"/>
                <a:ea typeface="Geneva" pitchFamily="-111" charset="0"/>
                <a:cs typeface="Geneva" pitchFamily="-111" charset="0"/>
              </a:rPr>
              <a:t>PROGETTARE STRATEGIE</a:t>
            </a:r>
          </a:p>
        </p:txBody>
      </p:sp>
    </p:spTree>
    <p:extLst>
      <p:ext uri="{BB962C8B-B14F-4D97-AF65-F5344CB8AC3E}">
        <p14:creationId xmlns:p14="http://schemas.microsoft.com/office/powerpoint/2010/main" xmlns="" val="3813952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16175" y="581025"/>
            <a:ext cx="3851275" cy="7080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9pPr>
          </a:lstStyle>
          <a:p>
            <a:pPr eaLnBrk="1" hangingPunct="1"/>
            <a:r>
              <a:rPr lang="en-US" sz="2000">
                <a:latin typeface="+mn-lt"/>
              </a:rPr>
              <a:t>Pianificazione della </a:t>
            </a:r>
            <a:r>
              <a:rPr lang="en-US" sz="2000" b="1">
                <a:latin typeface="+mn-lt"/>
              </a:rPr>
              <a:t>modalità di scelta </a:t>
            </a:r>
            <a:r>
              <a:rPr lang="en-US" sz="2000">
                <a:latin typeface="+mn-lt"/>
              </a:rPr>
              <a:t>di progettazione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8375" y="1836738"/>
            <a:ext cx="3160713" cy="163121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002060"/>
                </a:solidFill>
                <a:latin typeface="+mn-lt"/>
              </a:rPr>
              <a:t>1.Index Team </a:t>
            </a:r>
            <a:r>
              <a:rPr lang="en-US" sz="2000" b="1" dirty="0" err="1">
                <a:solidFill>
                  <a:srgbClr val="002060"/>
                </a:solidFill>
                <a:latin typeface="+mn-lt"/>
              </a:rPr>
              <a:t>elabora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n-lt"/>
              </a:rPr>
              <a:t>una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n-lt"/>
              </a:rPr>
              <a:t>proposta</a:t>
            </a:r>
            <a:endParaRPr lang="en-US" sz="2000" b="1" dirty="0">
              <a:solidFill>
                <a:srgbClr val="002060"/>
              </a:solidFill>
              <a:latin typeface="+mn-lt"/>
            </a:endParaRPr>
          </a:p>
          <a:p>
            <a:pPr algn="ctr" eaLnBrk="1" hangingPunct="1"/>
            <a:endParaRPr lang="en-US" sz="2000" b="1" dirty="0">
              <a:solidFill>
                <a:srgbClr val="002060"/>
              </a:solidFill>
              <a:latin typeface="+mn-lt"/>
            </a:endParaRPr>
          </a:p>
          <a:p>
            <a:pPr algn="ctr" eaLnBrk="1" hangingPunct="1"/>
            <a:r>
              <a:rPr lang="en-US" sz="2000" b="1" dirty="0">
                <a:solidFill>
                  <a:srgbClr val="002060"/>
                </a:solidFill>
                <a:latin typeface="+mn-lt"/>
              </a:rPr>
              <a:t>2.Comunità </a:t>
            </a:r>
            <a:r>
              <a:rPr lang="en-US" sz="2000" b="1" dirty="0" err="1">
                <a:solidFill>
                  <a:srgbClr val="002060"/>
                </a:solidFill>
                <a:latin typeface="+mn-lt"/>
              </a:rPr>
              <a:t>scolastica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n-lt"/>
              </a:rPr>
              <a:t>vota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n-lt"/>
              </a:rPr>
              <a:t>approvazione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 o </a:t>
            </a:r>
            <a:r>
              <a:rPr lang="en-US" sz="2000" b="1" dirty="0" err="1">
                <a:solidFill>
                  <a:srgbClr val="002060"/>
                </a:solidFill>
                <a:latin typeface="+mn-lt"/>
              </a:rPr>
              <a:t>modifiche</a:t>
            </a:r>
            <a:endParaRPr lang="en-US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5788" y="1836738"/>
            <a:ext cx="3186112" cy="163121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9pPr>
          </a:lstStyle>
          <a:p>
            <a:pPr algn="ctr" eaLnBrk="1" hangingPunct="1"/>
            <a:r>
              <a:rPr lang="en-US" sz="2000" b="1" dirty="0" err="1">
                <a:solidFill>
                  <a:srgbClr val="002060"/>
                </a:solidFill>
                <a:latin typeface="+mn-lt"/>
              </a:rPr>
              <a:t>Comunità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n-lt"/>
              </a:rPr>
              <a:t>scolastica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n-lt"/>
              </a:rPr>
              <a:t>elabora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 in </a:t>
            </a:r>
            <a:r>
              <a:rPr lang="en-US" sz="2000" b="1" dirty="0" err="1">
                <a:solidFill>
                  <a:srgbClr val="002060"/>
                </a:solidFill>
                <a:latin typeface="+mn-lt"/>
              </a:rPr>
              <a:t>modalità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n-lt"/>
              </a:rPr>
              <a:t>partecipativa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n-lt"/>
              </a:rPr>
              <a:t>prioritá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 e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</a:rPr>
              <a:t>strategie</a:t>
            </a:r>
            <a:endParaRPr lang="en-US" sz="2000" b="1" dirty="0">
              <a:solidFill>
                <a:srgbClr val="002060"/>
              </a:solidFill>
              <a:latin typeface="+mn-lt"/>
            </a:endParaRPr>
          </a:p>
          <a:p>
            <a:pPr algn="ctr" eaLnBrk="1" hangingPunct="1"/>
            <a:endParaRPr lang="en-US" sz="2000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10800000" flipV="1">
            <a:off x="2986380" y="1289050"/>
            <a:ext cx="896937" cy="473075"/>
          </a:xfrm>
          <a:prstGeom prst="straightConnector1">
            <a:avLst/>
          </a:prstGeom>
          <a:noFill/>
          <a:ln w="25400">
            <a:solidFill>
              <a:srgbClr val="00206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>
            <a:off x="4821238" y="1289049"/>
            <a:ext cx="895350" cy="473075"/>
          </a:xfrm>
          <a:prstGeom prst="straightConnector1">
            <a:avLst/>
          </a:prstGeom>
          <a:noFill/>
          <a:ln w="25400">
            <a:solidFill>
              <a:srgbClr val="00206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50186" name="TextBox 12"/>
          <p:cNvSpPr txBox="1">
            <a:spLocks noChangeArrowheads="1"/>
          </p:cNvSpPr>
          <p:nvPr/>
        </p:nvSpPr>
        <p:spPr bwMode="auto">
          <a:xfrm>
            <a:off x="968375" y="3573016"/>
            <a:ext cx="31607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2060"/>
                </a:solidFill>
                <a:latin typeface="+mn-lt"/>
              </a:rPr>
              <a:t>-Maggiore </a:t>
            </a:r>
            <a:r>
              <a:rPr lang="en-US" sz="2000" b="1" dirty="0" err="1">
                <a:solidFill>
                  <a:srgbClr val="002060"/>
                </a:solidFill>
                <a:latin typeface="+mn-lt"/>
              </a:rPr>
              <a:t>consapevolezza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n-lt"/>
              </a:rPr>
              <a:t>dell’intero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n-lt"/>
              </a:rPr>
              <a:t>processo</a:t>
            </a:r>
            <a:endParaRPr lang="en-US" sz="2000" b="1" dirty="0">
              <a:solidFill>
                <a:srgbClr val="002060"/>
              </a:solidFill>
              <a:latin typeface="+mn-lt"/>
            </a:endParaRPr>
          </a:p>
          <a:p>
            <a:pPr eaLnBrk="1" hangingPunct="1"/>
            <a:r>
              <a:rPr lang="en-US" sz="2000" b="1" dirty="0">
                <a:solidFill>
                  <a:srgbClr val="002060"/>
                </a:solidFill>
                <a:latin typeface="+mn-lt"/>
              </a:rPr>
              <a:t>-</a:t>
            </a:r>
            <a:r>
              <a:rPr lang="en-US" sz="2000" b="1" dirty="0" err="1">
                <a:solidFill>
                  <a:srgbClr val="002060"/>
                </a:solidFill>
                <a:latin typeface="+mn-lt"/>
              </a:rPr>
              <a:t>Unitarietá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n-lt"/>
              </a:rPr>
              <a:t>della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n-lt"/>
              </a:rPr>
              <a:t>proposta</a:t>
            </a:r>
            <a:endParaRPr lang="en-US" sz="2000" b="1" dirty="0">
              <a:solidFill>
                <a:srgbClr val="002060"/>
              </a:solidFill>
              <a:latin typeface="+mn-lt"/>
            </a:endParaRPr>
          </a:p>
          <a:p>
            <a:pPr eaLnBrk="1" hangingPunct="1"/>
            <a:r>
              <a:rPr lang="en-US" sz="2000" b="1" dirty="0">
                <a:solidFill>
                  <a:srgbClr val="002060"/>
                </a:solidFill>
                <a:latin typeface="+mn-lt"/>
              </a:rPr>
              <a:t>-</a:t>
            </a:r>
            <a:r>
              <a:rPr lang="en-US" sz="2000" b="1" dirty="0" err="1">
                <a:solidFill>
                  <a:srgbClr val="002060"/>
                </a:solidFill>
                <a:latin typeface="+mn-lt"/>
              </a:rPr>
              <a:t>Organizzazione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n-lt"/>
              </a:rPr>
              <a:t>semplice</a:t>
            </a:r>
            <a:endParaRPr lang="en-US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0187" name="TextBox 15"/>
          <p:cNvSpPr txBox="1">
            <a:spLocks noChangeArrowheads="1"/>
          </p:cNvSpPr>
          <p:nvPr/>
        </p:nvSpPr>
        <p:spPr bwMode="auto">
          <a:xfrm>
            <a:off x="4395788" y="3590598"/>
            <a:ext cx="31861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2060"/>
                </a:solidFill>
                <a:latin typeface="+mn-lt"/>
              </a:rPr>
              <a:t>-</a:t>
            </a:r>
            <a:r>
              <a:rPr lang="en-US" sz="2000" b="1" dirty="0" err="1">
                <a:solidFill>
                  <a:srgbClr val="002060"/>
                </a:solidFill>
                <a:latin typeface="+mn-lt"/>
              </a:rPr>
              <a:t>Condivisione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n-lt"/>
              </a:rPr>
              <a:t>più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 forte</a:t>
            </a:r>
          </a:p>
          <a:p>
            <a:pPr eaLnBrk="1" hangingPunct="1"/>
            <a:r>
              <a:rPr lang="en-US" sz="2000" b="1" dirty="0">
                <a:solidFill>
                  <a:srgbClr val="002060"/>
                </a:solidFill>
                <a:latin typeface="+mn-lt"/>
              </a:rPr>
              <a:t>-</a:t>
            </a:r>
            <a:r>
              <a:rPr lang="en-US" sz="2000" b="1" dirty="0" err="1">
                <a:solidFill>
                  <a:srgbClr val="002060"/>
                </a:solidFill>
                <a:latin typeface="+mn-lt"/>
              </a:rPr>
              <a:t>Numerosità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 di </a:t>
            </a:r>
            <a:r>
              <a:rPr lang="en-US" sz="2000" b="1" dirty="0" err="1">
                <a:solidFill>
                  <a:srgbClr val="002060"/>
                </a:solidFill>
                <a:latin typeface="+mn-lt"/>
              </a:rPr>
              <a:t>idee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 e </a:t>
            </a:r>
            <a:r>
              <a:rPr lang="en-US" sz="2000" b="1" dirty="0" err="1">
                <a:solidFill>
                  <a:srgbClr val="002060"/>
                </a:solidFill>
                <a:latin typeface="+mn-lt"/>
              </a:rPr>
              <a:t>pensieri</a:t>
            </a:r>
            <a:endParaRPr lang="en-US" sz="2000" b="1" dirty="0">
              <a:solidFill>
                <a:srgbClr val="002060"/>
              </a:solidFill>
              <a:latin typeface="+mn-lt"/>
            </a:endParaRPr>
          </a:p>
          <a:p>
            <a:pPr eaLnBrk="1" hangingPunct="1"/>
            <a:r>
              <a:rPr lang="en-US" sz="2000" b="1" dirty="0">
                <a:solidFill>
                  <a:srgbClr val="002060"/>
                </a:solidFill>
                <a:latin typeface="+mn-lt"/>
              </a:rPr>
              <a:t>-</a:t>
            </a:r>
            <a:r>
              <a:rPr lang="en-US" sz="2000" b="1" dirty="0" err="1">
                <a:solidFill>
                  <a:srgbClr val="002060"/>
                </a:solidFill>
                <a:latin typeface="+mn-lt"/>
              </a:rPr>
              <a:t>Complessità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n-lt"/>
              </a:rPr>
              <a:t>metodologica</a:t>
            </a:r>
            <a:endParaRPr lang="en-US" sz="2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75769"/>
            <a:ext cx="13906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7504" y="6539266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© Heidrun Demo, </a:t>
            </a:r>
            <a:r>
              <a:rPr lang="en-US" sz="800" dirty="0" err="1" smtClean="0">
                <a:latin typeface="Arial"/>
                <a:cs typeface="Arial"/>
              </a:rPr>
              <a:t>Libera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 err="1" smtClean="0">
                <a:latin typeface="Arial"/>
                <a:cs typeface="Arial"/>
              </a:rPr>
              <a:t>Università</a:t>
            </a:r>
            <a:r>
              <a:rPr lang="en-US" sz="800" dirty="0" smtClean="0">
                <a:latin typeface="Arial"/>
                <a:cs typeface="Arial"/>
              </a:rPr>
              <a:t> di Bolzano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76009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307568" y="1700808"/>
            <a:ext cx="8323193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Questa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fase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può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essere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funzionale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alla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costruzione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della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proposta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di Piano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Annuale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per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l’inclusività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introdotto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dalla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Circolare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pPr eaLnBrk="1" hangingPunct="1"/>
            <a:endParaRPr lang="en-US" sz="2800" b="1" dirty="0">
              <a:solidFill>
                <a:srgbClr val="002060"/>
              </a:solidFill>
              <a:latin typeface="+mn-lt"/>
            </a:endParaRPr>
          </a:p>
          <a:p>
            <a:pPr eaLnBrk="1" hangingPunct="1"/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Vantaggi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di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costruirlo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su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base Index:</a:t>
            </a:r>
          </a:p>
          <a:p>
            <a:pPr marL="457200" indent="-457200" eaLnBrk="1" hangingPunct="1">
              <a:buFontTx/>
              <a:buChar char="-"/>
            </a:pP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fortissima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logica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sistemica</a:t>
            </a:r>
            <a:endParaRPr lang="en-US" sz="2800" b="1" dirty="0" smtClean="0">
              <a:solidFill>
                <a:srgbClr val="002060"/>
              </a:solidFill>
              <a:latin typeface="+mn-lt"/>
            </a:endParaRPr>
          </a:p>
          <a:p>
            <a:pPr marL="457200" indent="-457200" eaLnBrk="1" hangingPunct="1"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s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uperamento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del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rischio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categorizzazione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BES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troppo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forte</a:t>
            </a:r>
          </a:p>
          <a:p>
            <a:pPr marL="457200" indent="-457200" eaLnBrk="1" hangingPunct="1">
              <a:buFontTx/>
              <a:buChar char="-"/>
            </a:pPr>
            <a:endParaRPr lang="en-US" sz="2800" b="1" dirty="0" smtClean="0">
              <a:solidFill>
                <a:srgbClr val="002060"/>
              </a:solidFill>
              <a:latin typeface="+mn-lt"/>
            </a:endParaRPr>
          </a:p>
          <a:p>
            <a:pPr eaLnBrk="1" hangingPunct="1"/>
            <a:endParaRPr lang="en-US" b="1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Right Triangle 4"/>
          <p:cNvSpPr/>
          <p:nvPr/>
        </p:nvSpPr>
        <p:spPr>
          <a:xfrm rot="10800000">
            <a:off x="7824459" y="18841"/>
            <a:ext cx="1296144" cy="1296144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731891">
            <a:off x="7910681" y="232494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CIRCOLARE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BES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42" y="6539266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© Heidrun Demo, </a:t>
            </a:r>
            <a:r>
              <a:rPr lang="en-US" sz="800" dirty="0" err="1" smtClean="0">
                <a:latin typeface="Arial"/>
                <a:cs typeface="Arial"/>
              </a:rPr>
              <a:t>Libera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 err="1" smtClean="0">
                <a:latin typeface="Arial"/>
                <a:cs typeface="Arial"/>
              </a:rPr>
              <a:t>Università</a:t>
            </a:r>
            <a:r>
              <a:rPr lang="en-US" sz="800" dirty="0" smtClean="0">
                <a:latin typeface="Arial"/>
                <a:cs typeface="Arial"/>
              </a:rPr>
              <a:t> di Bolzano</a:t>
            </a:r>
            <a:endParaRPr lang="en-US" sz="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75769"/>
            <a:ext cx="13906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312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61452" y="1340768"/>
            <a:ext cx="7488832" cy="4248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È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possibile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anche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costruire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una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progettazione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 a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più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livelli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:</a:t>
            </a:r>
          </a:p>
          <a:p>
            <a:endParaRPr lang="en-US" sz="2400" b="1" cap="none" dirty="0" smtClean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Istituto,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singole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scuole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Classi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b="1" cap="none" dirty="0">
              <a:solidFill>
                <a:srgbClr val="002060"/>
              </a:solidFill>
              <a:latin typeface="+mn-lt"/>
            </a:endParaRPr>
          </a:p>
          <a:p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Può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essere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interessante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perché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permette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 un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coinvolgimento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più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cap="none" dirty="0" err="1" smtClean="0">
                <a:solidFill>
                  <a:srgbClr val="002060"/>
                </a:solidFill>
                <a:latin typeface="+mn-lt"/>
              </a:rPr>
              <a:t>capillare</a:t>
            </a:r>
            <a:r>
              <a:rPr lang="en-US" sz="2400" b="1" cap="none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endParaRPr lang="en-US" sz="2400" b="1" cap="none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42" y="6539266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© Heidrun Demo, </a:t>
            </a:r>
            <a:r>
              <a:rPr lang="en-US" sz="800" dirty="0" err="1" smtClean="0">
                <a:latin typeface="Arial"/>
                <a:cs typeface="Arial"/>
              </a:rPr>
              <a:t>Libera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 err="1" smtClean="0">
                <a:latin typeface="Arial"/>
                <a:cs typeface="Arial"/>
              </a:rPr>
              <a:t>Università</a:t>
            </a:r>
            <a:r>
              <a:rPr lang="en-US" sz="800" dirty="0" smtClean="0">
                <a:latin typeface="Arial"/>
                <a:cs typeface="Arial"/>
              </a:rPr>
              <a:t> di Bolzano</a:t>
            </a:r>
            <a:endParaRPr lang="en-US" sz="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75769"/>
            <a:ext cx="13906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1469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9144000" cy="876300"/>
          </a:xfrm>
        </p:spPr>
        <p:txBody>
          <a:bodyPr>
            <a:noAutofit/>
          </a:bodyPr>
          <a:lstStyle/>
          <a:p>
            <a:pPr marL="319088" indent="-319088" algn="ctr" eaLnBrk="1" hangingPunct="1">
              <a:buClr>
                <a:srgbClr val="76079D"/>
              </a:buClr>
            </a:pPr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FASE 4:</a:t>
            </a:r>
            <a:br>
              <a:rPr lang="en-US" sz="40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REALIZZARE LE PRIORITÀ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6862" y="3116924"/>
            <a:ext cx="8347844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002060"/>
                </a:solidFill>
                <a:latin typeface="+mn-lt"/>
              </a:rPr>
              <a:t>Mantenere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+mn-lt"/>
              </a:rPr>
              <a:t>l’attenzione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+mn-lt"/>
              </a:rPr>
              <a:t>sulle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+mn-lt"/>
              </a:rPr>
              <a:t>priorità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 e la </a:t>
            </a:r>
            <a:r>
              <a:rPr lang="en-US" b="1" dirty="0" err="1">
                <a:solidFill>
                  <a:srgbClr val="002060"/>
                </a:solidFill>
                <a:latin typeface="+mn-lt"/>
              </a:rPr>
              <a:t>motivazione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 per la </a:t>
            </a:r>
            <a:r>
              <a:rPr lang="en-US" b="1" dirty="0" err="1">
                <a:solidFill>
                  <a:srgbClr val="002060"/>
                </a:solidFill>
                <a:latin typeface="+mn-lt"/>
              </a:rPr>
              <a:t>realizzazione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+mn-lt"/>
              </a:rPr>
              <a:t>delle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+mn-lt"/>
              </a:rPr>
              <a:t>strategie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75769"/>
            <a:ext cx="13906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7504" y="6539266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© Heidrun Demo, </a:t>
            </a:r>
            <a:r>
              <a:rPr lang="en-US" sz="800" dirty="0" err="1" smtClean="0">
                <a:latin typeface="Arial"/>
                <a:cs typeface="Arial"/>
              </a:rPr>
              <a:t>Libera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 err="1" smtClean="0">
                <a:latin typeface="Arial"/>
                <a:cs typeface="Arial"/>
              </a:rPr>
              <a:t>Università</a:t>
            </a:r>
            <a:r>
              <a:rPr lang="en-US" sz="800" dirty="0" smtClean="0">
                <a:latin typeface="Arial"/>
                <a:cs typeface="Arial"/>
              </a:rPr>
              <a:t> di Bolzano</a:t>
            </a:r>
            <a:endParaRPr lang="en-US" sz="800" dirty="0"/>
          </a:p>
        </p:txBody>
      </p:sp>
      <p:sp>
        <p:nvSpPr>
          <p:cNvPr id="17" name="TextBox 16"/>
          <p:cNvSpPr txBox="1"/>
          <p:nvPr/>
        </p:nvSpPr>
        <p:spPr>
          <a:xfrm>
            <a:off x="446862" y="2132856"/>
            <a:ext cx="8347844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9pPr>
          </a:lstStyle>
          <a:p>
            <a:pPr eaLnBrk="1" hangingPunct="1"/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Avere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una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pianificazione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chiara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 e </a:t>
            </a:r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dettagliata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 e </a:t>
            </a:r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informare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tutte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 le </a:t>
            </a:r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persone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coinvolte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6862" y="4100321"/>
            <a:ext cx="8347844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9pPr>
          </a:lstStyle>
          <a:p>
            <a:pPr eaLnBrk="1" hangingPunct="1"/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Valutazione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 in </a:t>
            </a:r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itinere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826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9" descr="http://comefare.com/files/2010/03/Macchina-fotografic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6" y="1052736"/>
            <a:ext cx="1857375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11" descr="http://www.fondazionecora.it/images/lavori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734333">
            <a:off x="175866" y="2733696"/>
            <a:ext cx="220662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13" descr="http://www.internapoli.it/resize.aspx?i=6865696768743D31353026696D673D7075626C69632F666F746F61727469636F6C692F31323138315F7265323237797435585F32303038303532372E6A70673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8317" y="3850415"/>
            <a:ext cx="213360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15" descr="http://3.bp.blogspot.com/-9Uollno13Ds/TVV7Wpee7FI/AAAAAAAAADI/j9aejHCaoPI/s1600/cc75a01d2b5662d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0400" y="707504"/>
            <a:ext cx="11620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17" descr="http://coaching.piuchepuoi.it/UserFiles/Image/conversation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041" b="63261"/>
          <a:stretch>
            <a:fillRect/>
          </a:stretch>
        </p:blipFill>
        <p:spPr bwMode="auto">
          <a:xfrm>
            <a:off x="2123728" y="2527399"/>
            <a:ext cx="1627188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95936" y="476672"/>
            <a:ext cx="4819452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103154"/>
                </a:solidFill>
                <a:latin typeface="+mn-lt"/>
              </a:rPr>
              <a:t>MANTENERE L’ATTENZIONE</a:t>
            </a:r>
            <a:endParaRPr lang="en-US" dirty="0">
              <a:solidFill>
                <a:srgbClr val="103154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9872" y="1700808"/>
            <a:ext cx="3675063" cy="4619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103154"/>
                </a:solidFill>
                <a:ea typeface="Geneva" charset="-128"/>
                <a:cs typeface="+mn-cs"/>
              </a:rPr>
              <a:t>Documentare</a:t>
            </a:r>
            <a:endParaRPr lang="en-US" sz="2400" b="1" dirty="0">
              <a:solidFill>
                <a:srgbClr val="103154"/>
              </a:solidFill>
              <a:ea typeface="Geneva" charset="-128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43370" y="3144937"/>
            <a:ext cx="3675063" cy="12001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103154"/>
                </a:solidFill>
                <a:latin typeface="+mn-lt"/>
              </a:rPr>
              <a:t>Restituzione</a:t>
            </a:r>
            <a:r>
              <a:rPr lang="en-US" b="1" dirty="0">
                <a:solidFill>
                  <a:srgbClr val="103154"/>
                </a:solidFill>
                <a:latin typeface="+mn-lt"/>
              </a:rPr>
              <a:t> a chi ha </a:t>
            </a:r>
            <a:r>
              <a:rPr lang="en-US" b="1" dirty="0" err="1">
                <a:solidFill>
                  <a:srgbClr val="103154"/>
                </a:solidFill>
                <a:latin typeface="+mn-lt"/>
              </a:rPr>
              <a:t>partecipato</a:t>
            </a:r>
            <a:r>
              <a:rPr lang="en-US" b="1" dirty="0">
                <a:solidFill>
                  <a:srgbClr val="103154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103154"/>
                </a:solidFill>
                <a:latin typeface="+mn-lt"/>
              </a:rPr>
              <a:t>all’autovalutazione</a:t>
            </a:r>
            <a:endParaRPr lang="en-US" b="1" dirty="0">
              <a:solidFill>
                <a:srgbClr val="103154"/>
              </a:solidFill>
              <a:latin typeface="+mn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75769"/>
            <a:ext cx="13906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7504" y="6539266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© Heidrun Demo, </a:t>
            </a:r>
            <a:r>
              <a:rPr lang="en-US" sz="800" dirty="0" err="1" smtClean="0">
                <a:latin typeface="Arial"/>
                <a:cs typeface="Arial"/>
              </a:rPr>
              <a:t>Libera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 err="1" smtClean="0">
                <a:latin typeface="Arial"/>
                <a:cs typeface="Arial"/>
              </a:rPr>
              <a:t>Università</a:t>
            </a:r>
            <a:r>
              <a:rPr lang="en-US" sz="800" dirty="0" smtClean="0">
                <a:latin typeface="Arial"/>
                <a:cs typeface="Arial"/>
              </a:rPr>
              <a:t> di Bolzano</a:t>
            </a:r>
            <a:endParaRPr lang="en-US" sz="800" dirty="0"/>
          </a:p>
        </p:txBody>
      </p:sp>
      <p:cxnSp>
        <p:nvCxnSpPr>
          <p:cNvPr id="4" name="Straight Connector 3"/>
          <p:cNvCxnSpPr>
            <a:endCxn id="13" idx="0"/>
          </p:cNvCxnSpPr>
          <p:nvPr/>
        </p:nvCxnSpPr>
        <p:spPr>
          <a:xfrm flipH="1">
            <a:off x="5257404" y="938337"/>
            <a:ext cx="2698972" cy="76247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236296" y="938337"/>
            <a:ext cx="720082" cy="219786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75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0" y="112713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dirty="0" smtClean="0">
                <a:solidFill>
                  <a:srgbClr val="002060"/>
                </a:solidFill>
                <a:ea typeface="Geneva" charset="-128"/>
                <a:cs typeface="+mj-cs"/>
              </a:rPr>
              <a:t>FASE 5:</a:t>
            </a:r>
          </a:p>
          <a:p>
            <a:pPr algn="ctr" eaLnBrk="0" hangingPunct="0">
              <a:defRPr/>
            </a:pPr>
            <a:r>
              <a:rPr lang="en-US" sz="4000" dirty="0" smtClean="0">
                <a:solidFill>
                  <a:srgbClr val="002060"/>
                </a:solidFill>
                <a:ea typeface="Geneva" charset="-128"/>
                <a:cs typeface="+mj-cs"/>
              </a:rPr>
              <a:t>REVISIONE DEL PROCESSO</a:t>
            </a:r>
            <a:endParaRPr lang="en-US" sz="4000" dirty="0">
              <a:solidFill>
                <a:srgbClr val="002060"/>
              </a:solidFill>
              <a:ea typeface="Geneva" charset="-128"/>
              <a:cs typeface="+mj-cs"/>
            </a:endParaRPr>
          </a:p>
        </p:txBody>
      </p:sp>
      <p:pic>
        <p:nvPicPr>
          <p:cNvPr id="54278" name="Picture 11" descr="http://comps.fotosearch.com/bigcomps/IMZ/IMZ008/kle009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575"/>
          <a:stretch>
            <a:fillRect/>
          </a:stretch>
        </p:blipFill>
        <p:spPr bwMode="auto">
          <a:xfrm>
            <a:off x="2672556" y="1916832"/>
            <a:ext cx="4410075" cy="4775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Oval 10"/>
          <p:cNvSpPr>
            <a:spLocks noChangeArrowheads="1"/>
          </p:cNvSpPr>
          <p:nvPr/>
        </p:nvSpPr>
        <p:spPr bwMode="auto">
          <a:xfrm rot="-2326321">
            <a:off x="1966910" y="2106905"/>
            <a:ext cx="1720850" cy="215582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rgbClr val="00206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 rot="665360">
            <a:off x="3587208" y="1224713"/>
            <a:ext cx="1982788" cy="199866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rgbClr val="00206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 rot="2516864">
            <a:off x="5865019" y="2123264"/>
            <a:ext cx="1720850" cy="20097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rgbClr val="00206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4282" name="TextBox 14"/>
          <p:cNvSpPr txBox="1">
            <a:spLocks noChangeArrowheads="1"/>
          </p:cNvSpPr>
          <p:nvPr/>
        </p:nvSpPr>
        <p:spPr bwMode="auto">
          <a:xfrm>
            <a:off x="1888331" y="2628032"/>
            <a:ext cx="18780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103154"/>
                </a:solidFill>
              </a:rPr>
              <a:t>1. Realizzazione delle strategie</a:t>
            </a:r>
          </a:p>
        </p:txBody>
      </p:sp>
      <p:sp>
        <p:nvSpPr>
          <p:cNvPr id="54283" name="TextBox 15"/>
          <p:cNvSpPr txBox="1">
            <a:spLocks noChangeArrowheads="1"/>
          </p:cNvSpPr>
          <p:nvPr/>
        </p:nvSpPr>
        <p:spPr bwMode="auto">
          <a:xfrm>
            <a:off x="3652044" y="1704107"/>
            <a:ext cx="2025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103154"/>
                </a:solidFill>
              </a:rPr>
              <a:t>2. Raggiungimento priorità</a:t>
            </a:r>
          </a:p>
        </p:txBody>
      </p:sp>
      <p:sp>
        <p:nvSpPr>
          <p:cNvPr id="54284" name="TextBox 16"/>
          <p:cNvSpPr txBox="1">
            <a:spLocks noChangeArrowheads="1"/>
          </p:cNvSpPr>
          <p:nvPr/>
        </p:nvSpPr>
        <p:spPr bwMode="auto">
          <a:xfrm>
            <a:off x="5682456" y="2628032"/>
            <a:ext cx="2025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103154"/>
                </a:solidFill>
              </a:rPr>
              <a:t>3. </a:t>
            </a:r>
          </a:p>
          <a:p>
            <a:pPr algn="ctr" eaLnBrk="1" hangingPunct="1"/>
            <a:r>
              <a:rPr lang="en-US" sz="1800">
                <a:solidFill>
                  <a:srgbClr val="103154"/>
                </a:solidFill>
              </a:rPr>
              <a:t>Funzionamento</a:t>
            </a:r>
          </a:p>
          <a:p>
            <a:pPr algn="ctr" eaLnBrk="1" hangingPunct="1"/>
            <a:r>
              <a:rPr lang="en-US" sz="1800">
                <a:solidFill>
                  <a:srgbClr val="103154"/>
                </a:solidFill>
              </a:rPr>
              <a:t>processo Index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75769"/>
            <a:ext cx="13906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7504" y="6539266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© Heidrun Demo, </a:t>
            </a:r>
            <a:r>
              <a:rPr lang="en-US" sz="800" dirty="0" err="1" smtClean="0">
                <a:latin typeface="Arial"/>
                <a:cs typeface="Arial"/>
              </a:rPr>
              <a:t>Libera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 err="1" smtClean="0">
                <a:latin typeface="Arial"/>
                <a:cs typeface="Arial"/>
              </a:rPr>
              <a:t>Università</a:t>
            </a:r>
            <a:r>
              <a:rPr lang="en-US" sz="800" dirty="0" smtClean="0">
                <a:latin typeface="Arial"/>
                <a:cs typeface="Arial"/>
              </a:rPr>
              <a:t> di Bolzano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3892488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92175" y="693798"/>
            <a:ext cx="7399486" cy="1143000"/>
          </a:xfrm>
        </p:spPr>
        <p:txBody>
          <a:bodyPr/>
          <a:lstStyle/>
          <a:p>
            <a:r>
              <a:rPr lang="it-IT" sz="3200" b="1" dirty="0" smtClean="0">
                <a:solidFill>
                  <a:srgbClr val="002060"/>
                </a:solidFill>
                <a:latin typeface="+mn-lt"/>
              </a:rPr>
              <a:t>INCLUSIONE  - MODELLO SOCIALE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-16623" y="2336059"/>
            <a:ext cx="5159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9pPr>
          </a:lstStyle>
          <a:p>
            <a:pPr algn="ctr"/>
            <a:r>
              <a:rPr lang="it-IT" sz="3200" b="1" dirty="0">
                <a:solidFill>
                  <a:srgbClr val="002060"/>
                </a:solidFill>
                <a:latin typeface="+mn-lt"/>
                <a:ea typeface="ＭＳ Ｐゴシック" pitchFamily="-111" charset="-128"/>
              </a:rPr>
              <a:t>CULTURA INCLUSIVA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829199" y="3750852"/>
            <a:ext cx="5157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9pPr>
          </a:lstStyle>
          <a:p>
            <a:pPr algn="ctr"/>
            <a:r>
              <a:rPr lang="it-IT" sz="3200" b="1" dirty="0">
                <a:solidFill>
                  <a:srgbClr val="002060"/>
                </a:solidFill>
                <a:latin typeface="+mn-lt"/>
                <a:ea typeface="ＭＳ Ｐゴシック" pitchFamily="-111" charset="-128"/>
              </a:rPr>
              <a:t>PRATICHE INCLUSIVE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07504" y="4963372"/>
            <a:ext cx="5157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9pPr>
          </a:lstStyle>
          <a:p>
            <a:pPr algn="ctr"/>
            <a:r>
              <a:rPr lang="it-IT" sz="3200" b="1" dirty="0">
                <a:solidFill>
                  <a:srgbClr val="002060"/>
                </a:solidFill>
                <a:latin typeface="+mn-lt"/>
                <a:ea typeface="ＭＳ Ｐゴシック" pitchFamily="-111" charset="-128"/>
              </a:rPr>
              <a:t>POLITICHE INCLUSIVE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107504" y="6539266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© Heidrun Demo, </a:t>
            </a:r>
            <a:r>
              <a:rPr lang="en-US" sz="800" dirty="0" err="1" smtClean="0">
                <a:latin typeface="Arial"/>
                <a:cs typeface="Arial"/>
              </a:rPr>
              <a:t>Libera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 err="1" smtClean="0">
                <a:latin typeface="Arial"/>
                <a:cs typeface="Arial"/>
              </a:rPr>
              <a:t>Università</a:t>
            </a:r>
            <a:r>
              <a:rPr lang="en-US" sz="800" dirty="0" smtClean="0">
                <a:latin typeface="Arial"/>
                <a:cs typeface="Arial"/>
              </a:rPr>
              <a:t> di Bolzano</a:t>
            </a:r>
            <a:endParaRPr lang="en-US" sz="8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75769"/>
            <a:ext cx="13906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57151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29717" y="692696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002060"/>
                </a:solidFill>
                <a:ea typeface="Geneva" charset="-128"/>
                <a:cs typeface="+mj-cs"/>
              </a:rPr>
              <a:t>STRUMENTI PER LA REVISIONE DEL PROCESSO</a:t>
            </a: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281237" y="3068960"/>
            <a:ext cx="8640960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Geneva" pitchFamily="-111" charset="0"/>
                <a:cs typeface="Geneva" pitchFamily="-111" charset="0"/>
              </a:defRPr>
            </a:lvl9pPr>
          </a:lstStyle>
          <a:p>
            <a:pPr marL="342900" indent="-342900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Analisi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della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documentazione</a:t>
            </a:r>
            <a:endParaRPr lang="en-US" sz="2800" b="1" dirty="0" smtClean="0">
              <a:solidFill>
                <a:srgbClr val="002060"/>
              </a:solidFill>
              <a:latin typeface="+mn-lt"/>
            </a:endParaRPr>
          </a:p>
          <a:p>
            <a:pPr marL="342900" indent="-342900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Questionari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di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autovalutazione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con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aggiunta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di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alcune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domande</a:t>
            </a:r>
            <a:endParaRPr lang="en-US" sz="2800" b="1" dirty="0" smtClean="0">
              <a:solidFill>
                <a:srgbClr val="002060"/>
              </a:solidFill>
              <a:latin typeface="+mn-lt"/>
            </a:endParaRPr>
          </a:p>
          <a:p>
            <a:pPr marL="342900" indent="-342900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Discussioni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in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gruppo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con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gli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insegnanti</a:t>
            </a:r>
            <a:endParaRPr lang="en-US" sz="2800" b="1" dirty="0" smtClean="0">
              <a:solidFill>
                <a:srgbClr val="002060"/>
              </a:solidFill>
              <a:latin typeface="+mn-lt"/>
            </a:endParaRPr>
          </a:p>
          <a:p>
            <a:pPr marL="342900" indent="-342900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Colloqui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con le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classi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 di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alunni</a:t>
            </a:r>
            <a:endParaRPr lang="en-US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75769"/>
            <a:ext cx="13906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504" y="6539266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© Heidrun Demo, </a:t>
            </a:r>
            <a:r>
              <a:rPr lang="en-US" sz="800" dirty="0" err="1" smtClean="0">
                <a:latin typeface="Arial"/>
                <a:cs typeface="Arial"/>
              </a:rPr>
              <a:t>Libera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 err="1" smtClean="0">
                <a:latin typeface="Arial"/>
                <a:cs typeface="Arial"/>
              </a:rPr>
              <a:t>Università</a:t>
            </a:r>
            <a:r>
              <a:rPr lang="en-US" sz="800" dirty="0" smtClean="0">
                <a:latin typeface="Arial"/>
                <a:cs typeface="Arial"/>
              </a:rPr>
              <a:t> di Bolzano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5973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rtisei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1821" y="186915"/>
            <a:ext cx="8132781" cy="6099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5" name="Title 1"/>
          <p:cNvSpPr txBox="1">
            <a:spLocks/>
          </p:cNvSpPr>
          <p:nvPr/>
        </p:nvSpPr>
        <p:spPr bwMode="auto">
          <a:xfrm>
            <a:off x="0" y="571500"/>
            <a:ext cx="9144000" cy="596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9pPr>
          </a:lstStyle>
          <a:p>
            <a:pPr algn="ctr"/>
            <a:r>
              <a:rPr lang="en-US" sz="3600" b="1" dirty="0">
                <a:solidFill>
                  <a:srgbClr val="002060"/>
                </a:solidFill>
                <a:latin typeface="Calibri" pitchFamily="-111" charset="0"/>
              </a:rPr>
              <a:t>Scuola </a:t>
            </a:r>
            <a:r>
              <a:rPr lang="en-US" sz="3600" b="1" dirty="0" err="1">
                <a:solidFill>
                  <a:srgbClr val="002060"/>
                </a:solidFill>
                <a:latin typeface="Calibri" pitchFamily="-111" charset="0"/>
              </a:rPr>
              <a:t>Primaria</a:t>
            </a:r>
            <a:r>
              <a:rPr lang="en-US" sz="3600" b="1" dirty="0">
                <a:solidFill>
                  <a:srgbClr val="002060"/>
                </a:solidFill>
                <a:latin typeface="Calibri" pitchFamily="-111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itchFamily="-111" charset="0"/>
              </a:rPr>
              <a:t>della</a:t>
            </a:r>
            <a:r>
              <a:rPr lang="en-US" sz="3600" b="1" dirty="0">
                <a:solidFill>
                  <a:srgbClr val="002060"/>
                </a:solidFill>
                <a:latin typeface="Calibri" pitchFamily="-111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itchFamily="-111" charset="0"/>
              </a:rPr>
              <a:t>Provincia</a:t>
            </a:r>
            <a:r>
              <a:rPr lang="en-US" sz="3600" b="1" dirty="0">
                <a:solidFill>
                  <a:srgbClr val="002060"/>
                </a:solidFill>
                <a:latin typeface="Calibri" pitchFamily="-111" charset="0"/>
              </a:rPr>
              <a:t> di Bolzano</a:t>
            </a:r>
          </a:p>
          <a:p>
            <a:pPr algn="ctr"/>
            <a:endParaRPr lang="en-US" sz="3600" b="1" dirty="0">
              <a:solidFill>
                <a:srgbClr val="002060"/>
              </a:solidFill>
              <a:latin typeface="Calibri" pitchFamily="-111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Calibri" pitchFamily="-111" charset="0"/>
              </a:rPr>
              <a:t>paese</a:t>
            </a:r>
            <a:r>
              <a:rPr lang="en-US" sz="3600" b="1" dirty="0">
                <a:solidFill>
                  <a:srgbClr val="002060"/>
                </a:solidFill>
                <a:latin typeface="Calibri" pitchFamily="-111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itchFamily="-111" charset="0"/>
              </a:rPr>
              <a:t>montano</a:t>
            </a:r>
            <a:endParaRPr lang="en-US" sz="3600" b="1" dirty="0">
              <a:solidFill>
                <a:srgbClr val="002060"/>
              </a:solidFill>
              <a:latin typeface="Calibri" pitchFamily="-111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Calibri" pitchFamily="-111" charset="0"/>
              </a:rPr>
              <a:t>sistema</a:t>
            </a:r>
            <a:r>
              <a:rPr lang="en-US" sz="3600" b="1" dirty="0">
                <a:solidFill>
                  <a:srgbClr val="002060"/>
                </a:solidFill>
                <a:latin typeface="Calibri" pitchFamily="-111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itchFamily="-111" charset="0"/>
              </a:rPr>
              <a:t>scolastico</a:t>
            </a:r>
            <a:r>
              <a:rPr lang="en-US" sz="3600" b="1" dirty="0">
                <a:solidFill>
                  <a:srgbClr val="002060"/>
                </a:solidFill>
                <a:latin typeface="Calibri" pitchFamily="-111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itchFamily="-111" charset="0"/>
              </a:rPr>
              <a:t>trilingue</a:t>
            </a:r>
            <a:endParaRPr lang="en-US" sz="3600" b="1" dirty="0">
              <a:solidFill>
                <a:srgbClr val="002060"/>
              </a:solidFill>
              <a:latin typeface="Calibri" pitchFamily="-111" charset="0"/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Calibri" pitchFamily="-111" charset="0"/>
              </a:rPr>
              <a:t>20 </a:t>
            </a:r>
            <a:r>
              <a:rPr lang="en-US" sz="3600" b="1" dirty="0" err="1">
                <a:solidFill>
                  <a:srgbClr val="002060"/>
                </a:solidFill>
                <a:latin typeface="Calibri" pitchFamily="-111" charset="0"/>
              </a:rPr>
              <a:t>classi</a:t>
            </a:r>
            <a:endParaRPr lang="en-US" sz="3600" b="1" dirty="0">
              <a:solidFill>
                <a:srgbClr val="002060"/>
              </a:solidFill>
              <a:latin typeface="Calibri" pitchFamily="-111" charset="0"/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Calibri" pitchFamily="-111" charset="0"/>
              </a:rPr>
              <a:t>ca.50 </a:t>
            </a:r>
            <a:r>
              <a:rPr lang="en-US" sz="3600" b="1" dirty="0" err="1">
                <a:solidFill>
                  <a:srgbClr val="002060"/>
                </a:solidFill>
                <a:latin typeface="Calibri" pitchFamily="-111" charset="0"/>
              </a:rPr>
              <a:t>insegnanti</a:t>
            </a:r>
            <a:endParaRPr lang="en-US" sz="3600" b="1" dirty="0">
              <a:solidFill>
                <a:srgbClr val="002060"/>
              </a:solidFill>
              <a:latin typeface="Calibri" pitchFamily="-111" charset="0"/>
            </a:endParaRPr>
          </a:p>
          <a:p>
            <a:pPr algn="ctr"/>
            <a:endParaRPr lang="en-US" sz="3600" b="1" dirty="0">
              <a:solidFill>
                <a:srgbClr val="002060"/>
              </a:solidFill>
              <a:latin typeface="Calibri" pitchFamily="-111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75769"/>
            <a:ext cx="13906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6539266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© Heidrun Demo, </a:t>
            </a:r>
            <a:r>
              <a:rPr lang="en-US" sz="800" dirty="0" err="1" smtClean="0">
                <a:latin typeface="Arial"/>
                <a:cs typeface="Arial"/>
              </a:rPr>
              <a:t>Libera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 err="1" smtClean="0">
                <a:latin typeface="Arial"/>
                <a:cs typeface="Arial"/>
              </a:rPr>
              <a:t>Università</a:t>
            </a:r>
            <a:r>
              <a:rPr lang="en-US" sz="800" dirty="0" smtClean="0">
                <a:latin typeface="Arial"/>
                <a:cs typeface="Arial"/>
              </a:rPr>
              <a:t> di Bolzano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84054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TEMI EMERSI DALL’AUTOVALUTAZIONE</a:t>
            </a: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138645" y="199069"/>
            <a:ext cx="85344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latin typeface="Calibri" pitchFamily="-111" charset="0"/>
              </a:rPr>
              <a:t>TEMATICHE RIELEVANTI EMERSE DALL’AUTOVALUTAZIONE </a:t>
            </a:r>
          </a:p>
          <a:p>
            <a:pPr eaLnBrk="1" hangingPunct="1"/>
            <a:endParaRPr lang="en-US" sz="2800" b="1" dirty="0">
              <a:solidFill>
                <a:srgbClr val="002060"/>
              </a:solidFill>
              <a:latin typeface="Calibri" pitchFamily="-111" charset="0"/>
            </a:endParaRPr>
          </a:p>
          <a:p>
            <a:pPr eaLnBrk="1" hangingPunct="1">
              <a:buFont typeface="Calibri" pitchFamily="-111" charset="0"/>
              <a:buAutoNum type="arabicPeriod"/>
            </a:pPr>
            <a:r>
              <a:rPr lang="it-IT" sz="2800" dirty="0">
                <a:solidFill>
                  <a:srgbClr val="002060"/>
                </a:solidFill>
                <a:latin typeface="Arial" charset="0"/>
              </a:rPr>
              <a:t>“Mi sento bene a scuola”/ ”Ciascuno si stente bene a scuola” (alunni, insegnanti)</a:t>
            </a:r>
          </a:p>
          <a:p>
            <a:pPr eaLnBrk="1" hangingPunct="1">
              <a:buFont typeface="Calibri" pitchFamily="-111" charset="0"/>
              <a:buAutoNum type="arabicPeriod"/>
            </a:pPr>
            <a:r>
              <a:rPr lang="it-IT" sz="2800" dirty="0" smtClean="0">
                <a:solidFill>
                  <a:srgbClr val="002060"/>
                </a:solidFill>
                <a:latin typeface="Arial" charset="0"/>
              </a:rPr>
              <a:t>Condivisione </a:t>
            </a:r>
            <a:r>
              <a:rPr lang="it-IT" sz="2800" dirty="0">
                <a:solidFill>
                  <a:srgbClr val="002060"/>
                </a:solidFill>
                <a:latin typeface="Arial" charset="0"/>
              </a:rPr>
              <a:t>obiettivi (genitori)</a:t>
            </a:r>
          </a:p>
          <a:p>
            <a:pPr eaLnBrk="1" hangingPunct="1">
              <a:buFont typeface="Calibri" pitchFamily="-111" charset="0"/>
              <a:buAutoNum type="arabicPeriod"/>
            </a:pPr>
            <a:r>
              <a:rPr lang="it-IT" sz="2800" dirty="0">
                <a:solidFill>
                  <a:srgbClr val="002060"/>
                </a:solidFill>
                <a:latin typeface="Arial" charset="0"/>
              </a:rPr>
              <a:t>Questioni legate a organi interni e prassi dirigenziali (insegnanti, genitori)</a:t>
            </a:r>
          </a:p>
          <a:p>
            <a:pPr eaLnBrk="1" hangingPunct="1">
              <a:buFont typeface="Calibri" pitchFamily="-111" charset="0"/>
              <a:buAutoNum type="arabicPeriod"/>
            </a:pPr>
            <a:r>
              <a:rPr lang="it-IT" sz="2800" dirty="0">
                <a:solidFill>
                  <a:srgbClr val="002060"/>
                </a:solidFill>
                <a:latin typeface="Arial" charset="0"/>
              </a:rPr>
              <a:t>Gestione dell’aggressività fra alunni (genitori, alunni)</a:t>
            </a:r>
          </a:p>
          <a:p>
            <a:pPr eaLnBrk="1" hangingPunct="1">
              <a:buFont typeface="Calibri" pitchFamily="-111" charset="0"/>
              <a:buAutoNum type="arabicPeriod"/>
            </a:pPr>
            <a:r>
              <a:rPr lang="it-IT" sz="2800" dirty="0">
                <a:solidFill>
                  <a:srgbClr val="002060"/>
                </a:solidFill>
                <a:latin typeface="Arial" charset="0"/>
              </a:rPr>
              <a:t>Spazio per racconti e idee (alunni)</a:t>
            </a:r>
          </a:p>
          <a:p>
            <a:pPr eaLnBrk="1" hangingPunct="1">
              <a:buFont typeface="Calibri" pitchFamily="-111" charset="0"/>
              <a:buAutoNum type="arabicPeriod"/>
            </a:pPr>
            <a:r>
              <a:rPr lang="it-IT" sz="2800" dirty="0">
                <a:solidFill>
                  <a:srgbClr val="002060"/>
                </a:solidFill>
                <a:latin typeface="Arial" charset="0"/>
              </a:rPr>
              <a:t>Lingue (genitori, alunni)</a:t>
            </a:r>
          </a:p>
          <a:p>
            <a:pPr eaLnBrk="1" hangingPunct="1">
              <a:buFont typeface="Calibri" pitchFamily="-111" charset="0"/>
              <a:buAutoNum type="arabicPeriod"/>
            </a:pPr>
            <a:r>
              <a:rPr lang="it-IT" sz="2800" dirty="0">
                <a:solidFill>
                  <a:srgbClr val="002060"/>
                </a:solidFill>
                <a:latin typeface="Arial" charset="0"/>
              </a:rPr>
              <a:t>Materiali didattici (Insegnanti)</a:t>
            </a:r>
          </a:p>
          <a:p>
            <a:pPr eaLnBrk="1" hangingPunct="1">
              <a:buFont typeface="Calibri" pitchFamily="-111" charset="0"/>
              <a:buAutoNum type="arabicPeriod"/>
            </a:pPr>
            <a:r>
              <a:rPr lang="it-IT" sz="2800" dirty="0">
                <a:solidFill>
                  <a:srgbClr val="002060"/>
                </a:solidFill>
                <a:latin typeface="Arial" charset="0"/>
              </a:rPr>
              <a:t>Condivisione di una filosofia inclusiva (insegnanti) </a:t>
            </a:r>
            <a:endParaRPr lang="en-US" sz="2800" dirty="0">
              <a:solidFill>
                <a:srgbClr val="002060"/>
              </a:solidFill>
              <a:latin typeface="Calibri" pitchFamily="-111" charset="0"/>
            </a:endParaRPr>
          </a:p>
          <a:p>
            <a:pPr eaLnBrk="1" hangingPunct="1">
              <a:buFont typeface="Calibri" pitchFamily="-111" charset="0"/>
              <a:buAutoNum type="arabicPeriod"/>
            </a:pPr>
            <a:endParaRPr lang="en-US" sz="2800" b="1" dirty="0">
              <a:solidFill>
                <a:srgbClr val="FFFFFF"/>
              </a:solidFill>
              <a:latin typeface="Calibri" pitchFamily="-111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75769"/>
            <a:ext cx="13906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6539266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© Heidrun Demo, </a:t>
            </a:r>
            <a:r>
              <a:rPr lang="en-US" sz="800" dirty="0" err="1" smtClean="0">
                <a:latin typeface="Arial"/>
                <a:cs typeface="Arial"/>
              </a:rPr>
              <a:t>Libera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 err="1" smtClean="0">
                <a:latin typeface="Arial"/>
                <a:cs typeface="Arial"/>
              </a:rPr>
              <a:t>Università</a:t>
            </a:r>
            <a:r>
              <a:rPr lang="en-US" sz="800" dirty="0" smtClean="0">
                <a:latin typeface="Arial"/>
                <a:cs typeface="Arial"/>
              </a:rPr>
              <a:t> di Bolzano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16142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76396" y="533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2060"/>
                </a:solidFill>
              </a:rPr>
              <a:t>PROPOSTA DI PRIORITA’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8715375" cy="48323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buFont typeface="Calibri" pitchFamily="-111" charset="0"/>
              <a:buAutoNum type="arabicPeriod"/>
            </a:pPr>
            <a:r>
              <a:rPr lang="de-DE" sz="2800" b="1" dirty="0">
                <a:latin typeface="Calibri" pitchFamily="-111" charset="0"/>
              </a:rPr>
              <a:t>CIASCUNO SI SENTE BENE A SCUOLA (</a:t>
            </a:r>
            <a:r>
              <a:rPr lang="de-DE" sz="2800" b="1" dirty="0" err="1">
                <a:latin typeface="Calibri" pitchFamily="-111" charset="0"/>
              </a:rPr>
              <a:t>dimensione</a:t>
            </a:r>
            <a:r>
              <a:rPr lang="de-DE" sz="2800" b="1" dirty="0">
                <a:latin typeface="Calibri" pitchFamily="-111" charset="0"/>
              </a:rPr>
              <a:t> </a:t>
            </a:r>
            <a:r>
              <a:rPr lang="de-DE" sz="2800" b="1" dirty="0" err="1">
                <a:latin typeface="Calibri" pitchFamily="-111" charset="0"/>
              </a:rPr>
              <a:t>insegnanti</a:t>
            </a:r>
            <a:r>
              <a:rPr lang="de-DE" sz="2800" b="1" dirty="0">
                <a:latin typeface="Calibri" pitchFamily="-111" charset="0"/>
              </a:rPr>
              <a:t>)</a:t>
            </a:r>
          </a:p>
          <a:p>
            <a:pPr eaLnBrk="1" hangingPunct="1">
              <a:buFont typeface="Calibri" pitchFamily="-111" charset="0"/>
              <a:buAutoNum type="arabicPeriod"/>
            </a:pPr>
            <a:endParaRPr lang="de-DE" sz="2800" b="1" dirty="0">
              <a:solidFill>
                <a:srgbClr val="002060"/>
              </a:solidFill>
              <a:latin typeface="Calibri" pitchFamily="-111" charset="0"/>
            </a:endParaRPr>
          </a:p>
          <a:p>
            <a:pPr eaLnBrk="1" hangingPunct="1">
              <a:buFont typeface="Calibri" pitchFamily="-111" charset="0"/>
              <a:buAutoNum type="arabicPeriod"/>
            </a:pPr>
            <a:r>
              <a:rPr lang="de-DE" sz="2800" b="1" dirty="0">
                <a:solidFill>
                  <a:srgbClr val="002060"/>
                </a:solidFill>
                <a:latin typeface="Calibri" pitchFamily="-111" charset="0"/>
              </a:rPr>
              <a:t>COMUNICAZIONE SCUOLA-FAMIGLIA</a:t>
            </a:r>
          </a:p>
          <a:p>
            <a:pPr eaLnBrk="1" hangingPunct="1">
              <a:buFont typeface="Calibri" pitchFamily="-111" charset="0"/>
              <a:buAutoNum type="arabicPeriod"/>
            </a:pPr>
            <a:endParaRPr lang="de-DE" sz="2800" b="1" dirty="0">
              <a:solidFill>
                <a:srgbClr val="002060"/>
              </a:solidFill>
              <a:latin typeface="Calibri" pitchFamily="-111" charset="0"/>
            </a:endParaRPr>
          </a:p>
          <a:p>
            <a:pPr eaLnBrk="1" hangingPunct="1">
              <a:buFont typeface="Calibri" pitchFamily="-111" charset="0"/>
              <a:buAutoNum type="arabicPeriod"/>
            </a:pPr>
            <a:r>
              <a:rPr lang="de-DE" sz="2800" b="1" dirty="0">
                <a:latin typeface="Calibri" pitchFamily="-111" charset="0"/>
              </a:rPr>
              <a:t>GESTIONE DELL‘AGGRESSIVITA‘ FRA ALUNNI</a:t>
            </a:r>
          </a:p>
          <a:p>
            <a:pPr eaLnBrk="1" hangingPunct="1">
              <a:buFont typeface="Calibri" pitchFamily="-111" charset="0"/>
              <a:buAutoNum type="arabicPeriod"/>
            </a:pPr>
            <a:endParaRPr lang="de-DE" sz="2800" b="1" dirty="0">
              <a:solidFill>
                <a:srgbClr val="002060"/>
              </a:solidFill>
              <a:latin typeface="Calibri" pitchFamily="-111" charset="0"/>
            </a:endParaRPr>
          </a:p>
          <a:p>
            <a:pPr eaLnBrk="1" hangingPunct="1">
              <a:buFont typeface="Calibri" pitchFamily="-111" charset="0"/>
              <a:buAutoNum type="arabicPeriod"/>
            </a:pPr>
            <a:r>
              <a:rPr lang="de-DE" sz="2800" b="1" dirty="0">
                <a:solidFill>
                  <a:srgbClr val="002060"/>
                </a:solidFill>
                <a:latin typeface="Calibri" pitchFamily="-111" charset="0"/>
              </a:rPr>
              <a:t>SPAZIO PER IDEE E RACCONTI DEGLI ALUNNI</a:t>
            </a:r>
          </a:p>
          <a:p>
            <a:pPr eaLnBrk="1" hangingPunct="1">
              <a:buFont typeface="Calibri" pitchFamily="-111" charset="0"/>
              <a:buAutoNum type="arabicPeriod"/>
            </a:pPr>
            <a:endParaRPr lang="de-DE" sz="2800" b="1" dirty="0">
              <a:solidFill>
                <a:srgbClr val="404040"/>
              </a:solidFill>
              <a:latin typeface="Calibri" pitchFamily="-111" charset="0"/>
            </a:endParaRPr>
          </a:p>
          <a:p>
            <a:pPr eaLnBrk="1" hangingPunct="1"/>
            <a:endParaRPr lang="de-DE" sz="2800" b="1" dirty="0">
              <a:solidFill>
                <a:srgbClr val="404040"/>
              </a:solidFill>
              <a:latin typeface="Calibri" pitchFamily="-111" charset="0"/>
            </a:endParaRPr>
          </a:p>
          <a:p>
            <a:pPr eaLnBrk="1" hangingPunct="1"/>
            <a:endParaRPr lang="en-US" sz="2800" b="1" dirty="0">
              <a:solidFill>
                <a:srgbClr val="404040"/>
              </a:solidFill>
              <a:latin typeface="Calibri" pitchFamily="-111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75769"/>
            <a:ext cx="13906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6539266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© Heidrun Demo, </a:t>
            </a:r>
            <a:r>
              <a:rPr lang="en-US" sz="800" dirty="0" err="1" smtClean="0">
                <a:latin typeface="Arial"/>
                <a:cs typeface="Arial"/>
              </a:rPr>
              <a:t>Libera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 err="1" smtClean="0">
                <a:latin typeface="Arial"/>
                <a:cs typeface="Arial"/>
              </a:rPr>
              <a:t>Università</a:t>
            </a:r>
            <a:r>
              <a:rPr lang="en-US" sz="800" dirty="0" smtClean="0">
                <a:latin typeface="Arial"/>
                <a:cs typeface="Arial"/>
              </a:rPr>
              <a:t> di Bolzano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5865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it-IT" b="1" dirty="0" smtClean="0">
                <a:ea typeface="ＭＳ Ｐゴシック" panose="020B0600070205080204" pitchFamily="34" charset="-128"/>
              </a:rPr>
              <a:t/>
            </a:r>
            <a:br>
              <a:rPr lang="en-US" altLang="it-IT" b="1" dirty="0" smtClean="0">
                <a:ea typeface="ＭＳ Ｐゴシック" panose="020B0600070205080204" pitchFamily="34" charset="-128"/>
              </a:rPr>
            </a:br>
            <a:r>
              <a:rPr lang="en-US" altLang="it-IT" b="1" dirty="0" smtClean="0">
                <a:ea typeface="ＭＳ Ｐゴシック" panose="020B0600070205080204" pitchFamily="34" charset="-128"/>
              </a:rPr>
              <a:t>PRIORITA’ e STRATEGIE</a:t>
            </a:r>
          </a:p>
        </p:txBody>
      </p:sp>
      <p:graphicFrame>
        <p:nvGraphicFramePr>
          <p:cNvPr id="26640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4275845"/>
              </p:ext>
            </p:extLst>
          </p:nvPr>
        </p:nvGraphicFramePr>
        <p:xfrm>
          <a:off x="0" y="1412777"/>
          <a:ext cx="9144000" cy="528012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582988"/>
                <a:gridCol w="5561012"/>
              </a:tblGrid>
              <a:tr h="67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PRIORITA’</a:t>
                      </a: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STRATEGIE</a:t>
                      </a: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solidFill>
                      <a:srgbClr val="002060"/>
                    </a:solidFill>
                  </a:tcPr>
                </a:tc>
              </a:tr>
              <a:tr h="3021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CIASCUNO SI SENTE BENE A SCUOLA: INSEGNANTI FRA DI LORO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Attenzione alle critiche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Attenzione al saluto al mattino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Proposte per il tempo libero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Internes</a:t>
                      </a: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it-IT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Hospitieren</a:t>
                      </a: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(facoltativo)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Scambio di materiali con lista e compilazione accurata della terza colonna del curriculum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Costruzione comune di materiali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</a:tr>
              <a:tr h="158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GESTIONE DELL’AGGRESSIVITA’ DEGLI ALUNNI A SCUOLA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Maggiore coinvolgimento in progetto su risoluzione pacifica dei conflitti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327026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46088" y="11113"/>
            <a:ext cx="8229600" cy="825500"/>
          </a:xfrm>
        </p:spPr>
        <p:txBody>
          <a:bodyPr/>
          <a:lstStyle/>
          <a:p>
            <a:pPr eaLnBrk="1" hangingPunct="1"/>
            <a:r>
              <a:rPr lang="en-US" altLang="it-IT" b="1" smtClean="0">
                <a:ea typeface="ＭＳ Ｐゴシック" panose="020B0600070205080204" pitchFamily="34" charset="-128"/>
              </a:rPr>
              <a:t>VALUTAZIONE DELLE STRATEGIE</a:t>
            </a: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241300" y="692150"/>
            <a:ext cx="830738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b="1">
                <a:solidFill>
                  <a:srgbClr val="404040"/>
                </a:solidFill>
                <a:latin typeface="Calibri" panose="020F0502020204030204" pitchFamily="34" charset="0"/>
              </a:rPr>
              <a:t>C’e’ stato maggiore impegno da parte delle maestre per risolvere/evitare conflitti?</a:t>
            </a:r>
          </a:p>
          <a:p>
            <a:pPr eaLnBrk="1" hangingPunct="1"/>
            <a:endParaRPr lang="en-US" altLang="it-IT" b="1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it-IT" b="1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it-IT" b="1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it-IT" b="1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it-IT" sz="2800" b="1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03350" y="1125538"/>
          <a:ext cx="5616575" cy="1432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3315"/>
                <a:gridCol w="1123315"/>
                <a:gridCol w="1123315"/>
                <a:gridCol w="1123315"/>
                <a:gridCol w="1123315"/>
              </a:tblGrid>
              <a:tr h="26001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si</a:t>
                      </a:r>
                      <a:endParaRPr lang="en-US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 parte </a:t>
                      </a:r>
                      <a:endParaRPr lang="en-US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 so</a:t>
                      </a:r>
                      <a:endParaRPr lang="en-US" sz="1400" dirty="0"/>
                    </a:p>
                  </a:txBody>
                  <a:tcPr marL="91439" marR="91439"/>
                </a:tc>
              </a:tr>
              <a:tr h="2600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GENITORI</a:t>
                      </a:r>
                      <a:endParaRPr lang="en-US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113</a:t>
                      </a:r>
                      <a:endParaRPr lang="en-US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63</a:t>
                      </a:r>
                      <a:endParaRPr lang="en-US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84</a:t>
                      </a:r>
                      <a:endParaRPr lang="en-US" sz="1400" dirty="0"/>
                    </a:p>
                  </a:txBody>
                  <a:tcPr marL="91439" marR="91439"/>
                </a:tc>
              </a:tr>
              <a:tr h="2600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ALUNNI</a:t>
                      </a:r>
                      <a:endParaRPr lang="en-US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158</a:t>
                      </a:r>
                      <a:endParaRPr lang="en-US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56</a:t>
                      </a:r>
                      <a:endParaRPr lang="en-US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 marL="91439" marR="91439"/>
                </a:tc>
              </a:tr>
              <a:tr h="2600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INSEGNANTI</a:t>
                      </a:r>
                      <a:endParaRPr lang="en-US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</a:t>
                      </a:r>
                      <a:endParaRPr lang="en-US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/</a:t>
                      </a:r>
                      <a:endParaRPr lang="en-US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/</a:t>
                      </a:r>
                      <a:endParaRPr lang="en-US" sz="1400" dirty="0"/>
                    </a:p>
                  </a:txBody>
                  <a:tcPr marL="91439" marR="91439"/>
                </a:tc>
              </a:tr>
            </a:tbl>
          </a:graphicData>
        </a:graphic>
      </p:graphicFrame>
      <p:sp>
        <p:nvSpPr>
          <p:cNvPr id="10276" name="TextBox 4"/>
          <p:cNvSpPr txBox="1">
            <a:spLocks noChangeArrowheads="1"/>
          </p:cNvSpPr>
          <p:nvPr/>
        </p:nvSpPr>
        <p:spPr bwMode="auto">
          <a:xfrm>
            <a:off x="368300" y="2600325"/>
            <a:ext cx="830738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b="1">
                <a:solidFill>
                  <a:srgbClr val="404040"/>
                </a:solidFill>
                <a:latin typeface="Calibri" panose="020F0502020204030204" pitchFamily="34" charset="0"/>
              </a:rPr>
              <a:t>Il progetto “soziales Lernen” e’ stato utile?</a:t>
            </a:r>
          </a:p>
          <a:p>
            <a:pPr eaLnBrk="1" hangingPunct="1"/>
            <a:endParaRPr lang="en-US" altLang="it-IT" b="1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it-IT" b="1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it-IT" b="1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it-IT" b="1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it-IT" sz="2800" b="1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76375" y="2944813"/>
          <a:ext cx="5616575" cy="1475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3315"/>
                <a:gridCol w="1123315"/>
                <a:gridCol w="1123315"/>
                <a:gridCol w="1123315"/>
                <a:gridCol w="1123315"/>
              </a:tblGrid>
              <a:tr h="31908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9" marR="91439" marT="45744" marB="45744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si</a:t>
                      </a:r>
                      <a:endParaRPr lang="en-US" sz="1400" dirty="0"/>
                    </a:p>
                  </a:txBody>
                  <a:tcPr marL="91439" marR="91439" marT="45744" marB="4574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 parte</a:t>
                      </a:r>
                      <a:endParaRPr lang="en-US" sz="1400" dirty="0"/>
                    </a:p>
                  </a:txBody>
                  <a:tcPr marL="91439" marR="91439" marT="45744" marB="4574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 marL="91439" marR="91439" marT="45744" marB="4574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 so</a:t>
                      </a:r>
                      <a:endParaRPr lang="en-US" sz="1400" dirty="0"/>
                    </a:p>
                  </a:txBody>
                  <a:tcPr marL="91439" marR="91439" marT="45744" marB="45744"/>
                </a:tc>
              </a:tr>
              <a:tr h="31908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GENITORI</a:t>
                      </a:r>
                      <a:endParaRPr lang="en-US" sz="1400" dirty="0"/>
                    </a:p>
                  </a:txBody>
                  <a:tcPr marL="91439" marR="91439" marT="45744" marB="4574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139</a:t>
                      </a:r>
                      <a:endParaRPr lang="en-US" sz="1400" dirty="0"/>
                    </a:p>
                  </a:txBody>
                  <a:tcPr marL="91439" marR="91439" marT="45744" marB="4574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46</a:t>
                      </a:r>
                      <a:endParaRPr lang="en-US" sz="1400" dirty="0"/>
                    </a:p>
                  </a:txBody>
                  <a:tcPr marL="91439" marR="91439" marT="45744" marB="4574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 marL="91439" marR="91439" marT="45744" marB="4574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 marL="91439" marR="91439" marT="45744" marB="45744"/>
                </a:tc>
              </a:tr>
              <a:tr h="31908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ALUNNI</a:t>
                      </a:r>
                      <a:endParaRPr lang="en-US" sz="1400" dirty="0"/>
                    </a:p>
                  </a:txBody>
                  <a:tcPr marL="91439" marR="91439" marT="45744" marB="4574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151</a:t>
                      </a:r>
                      <a:endParaRPr lang="en-US" sz="1400" dirty="0"/>
                    </a:p>
                  </a:txBody>
                  <a:tcPr marL="91439" marR="91439" marT="45744" marB="4574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62</a:t>
                      </a:r>
                      <a:endParaRPr lang="en-US" sz="1400" dirty="0"/>
                    </a:p>
                  </a:txBody>
                  <a:tcPr marL="91439" marR="91439" marT="45744" marB="4574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</a:t>
                      </a:r>
                      <a:endParaRPr lang="en-US" sz="1400" dirty="0"/>
                    </a:p>
                  </a:txBody>
                  <a:tcPr marL="91439" marR="91439" marT="45744" marB="4574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 marL="91439" marR="91439" marT="45744" marB="45744"/>
                </a:tc>
              </a:tr>
              <a:tr h="31908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INSEGNANTI</a:t>
                      </a:r>
                      <a:endParaRPr lang="en-US" sz="1400" dirty="0"/>
                    </a:p>
                  </a:txBody>
                  <a:tcPr marL="91439" marR="91439" marT="45744" marB="4574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 marL="91439" marR="91439" marT="45744" marB="4574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 marL="91439" marR="91439" marT="45744" marB="4574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L="91439" marR="91439" marT="45744" marB="4574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/</a:t>
                      </a:r>
                      <a:endParaRPr lang="en-US" sz="1400" dirty="0"/>
                    </a:p>
                  </a:txBody>
                  <a:tcPr marL="91439" marR="91439" marT="45744" marB="45744"/>
                </a:tc>
              </a:tr>
            </a:tbl>
          </a:graphicData>
        </a:graphic>
      </p:graphicFrame>
      <p:sp>
        <p:nvSpPr>
          <p:cNvPr id="10309" name="TextBox 4"/>
          <p:cNvSpPr txBox="1">
            <a:spLocks noChangeArrowheads="1"/>
          </p:cNvSpPr>
          <p:nvPr/>
        </p:nvSpPr>
        <p:spPr bwMode="auto">
          <a:xfrm>
            <a:off x="250825" y="4508500"/>
            <a:ext cx="83089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b="1">
                <a:solidFill>
                  <a:srgbClr val="404040"/>
                </a:solidFill>
                <a:latin typeface="Calibri" panose="020F0502020204030204" pitchFamily="34" charset="0"/>
              </a:rPr>
              <a:t>Sarebbe utile continuare il progetto “soziales Lernen”?</a:t>
            </a:r>
          </a:p>
          <a:p>
            <a:pPr eaLnBrk="1" hangingPunct="1"/>
            <a:endParaRPr lang="en-US" altLang="it-IT" b="1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it-IT" b="1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it-IT" b="1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it-IT" b="1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it-IT" sz="2800" b="1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73200" y="4933950"/>
          <a:ext cx="5546725" cy="1432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9345"/>
                <a:gridCol w="1109345"/>
                <a:gridCol w="1109345"/>
                <a:gridCol w="1109345"/>
                <a:gridCol w="1109345"/>
              </a:tblGrid>
              <a:tr h="28982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si</a:t>
                      </a:r>
                      <a:endParaRPr lang="en-US" sz="14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 parte</a:t>
                      </a:r>
                      <a:endParaRPr lang="en-US" sz="14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 so</a:t>
                      </a:r>
                      <a:endParaRPr lang="en-US" sz="1400" dirty="0"/>
                    </a:p>
                  </a:txBody>
                  <a:tcPr marL="91445" marR="91445"/>
                </a:tc>
              </a:tr>
              <a:tr h="2898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GENITORI</a:t>
                      </a:r>
                      <a:endParaRPr lang="en-US" sz="14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170</a:t>
                      </a:r>
                      <a:endParaRPr lang="en-US" sz="14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</a:t>
                      </a:r>
                      <a:endParaRPr lang="en-US" sz="1400" dirty="0"/>
                    </a:p>
                  </a:txBody>
                  <a:tcPr marL="91445" marR="91445"/>
                </a:tc>
              </a:tr>
              <a:tr h="2898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ALUNNI</a:t>
                      </a:r>
                      <a:endParaRPr lang="en-US" sz="14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146</a:t>
                      </a:r>
                      <a:endParaRPr lang="en-US" sz="14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46</a:t>
                      </a:r>
                      <a:endParaRPr lang="en-US" sz="14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 marL="91445" marR="91445"/>
                </a:tc>
              </a:tr>
              <a:tr h="2898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INSEGNANTI</a:t>
                      </a:r>
                      <a:endParaRPr lang="en-US" sz="14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31</a:t>
                      </a:r>
                      <a:endParaRPr lang="en-US" sz="14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/</a:t>
                      </a:r>
                      <a:endParaRPr lang="en-US" sz="14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/</a:t>
                      </a:r>
                      <a:endParaRPr lang="en-US" sz="1400" dirty="0"/>
                    </a:p>
                  </a:txBody>
                  <a:tcPr marL="91445" marR="9144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887903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46088" y="11113"/>
            <a:ext cx="8229600" cy="825500"/>
          </a:xfrm>
        </p:spPr>
        <p:txBody>
          <a:bodyPr/>
          <a:lstStyle/>
          <a:p>
            <a:pPr eaLnBrk="1" hangingPunct="1"/>
            <a:r>
              <a:rPr lang="en-US" altLang="it-IT" b="1" smtClean="0">
                <a:ea typeface="ＭＳ Ｐゴシック" panose="020B0600070205080204" pitchFamily="34" charset="-128"/>
              </a:rPr>
              <a:t>VALUTAZIONE DELLE STRATEGIE</a:t>
            </a: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41300" y="692150"/>
            <a:ext cx="830738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b="1">
                <a:solidFill>
                  <a:srgbClr val="404040"/>
                </a:solidFill>
                <a:latin typeface="Calibri" panose="020F0502020204030204" pitchFamily="34" charset="0"/>
              </a:rPr>
              <a:t>Miglioramento di critiche alle spalle e saluto mattutino?</a:t>
            </a:r>
          </a:p>
          <a:p>
            <a:pPr eaLnBrk="1" hangingPunct="1"/>
            <a:endParaRPr lang="en-US" altLang="it-IT" b="1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it-IT" b="1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it-IT" b="1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it-IT" b="1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it-IT" sz="2800" b="1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95288" y="1125538"/>
          <a:ext cx="7993062" cy="13414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2177"/>
                <a:gridCol w="1836242"/>
                <a:gridCol w="936124"/>
                <a:gridCol w="1440191"/>
                <a:gridCol w="1728230"/>
                <a:gridCol w="720098"/>
              </a:tblGrid>
              <a:tr h="30484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42" marR="91442" marT="45697" marB="4569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 </a:t>
                      </a:r>
                      <a:r>
                        <a:rPr lang="en-US" sz="1400" dirty="0" err="1" smtClean="0"/>
                        <a:t>c’era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il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problema</a:t>
                      </a:r>
                      <a:endParaRPr lang="en-US" sz="1400" dirty="0"/>
                    </a:p>
                  </a:txBody>
                  <a:tcPr marL="91442" marR="91442" marT="45697" marB="4569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Si, in </a:t>
                      </a:r>
                      <a:r>
                        <a:rPr lang="en-US" sz="1400" dirty="0" err="1" smtClean="0"/>
                        <a:t>tutti</a:t>
                      </a:r>
                      <a:endParaRPr lang="en-US" sz="1400" dirty="0"/>
                    </a:p>
                  </a:txBody>
                  <a:tcPr marL="91442" marR="91442" marT="45697" marB="4569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Si, </a:t>
                      </a:r>
                      <a:r>
                        <a:rPr lang="en-US" sz="1400" dirty="0" err="1" smtClean="0"/>
                        <a:t>nella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maggior</a:t>
                      </a:r>
                      <a:endParaRPr lang="en-US" sz="1400" dirty="0"/>
                    </a:p>
                  </a:txBody>
                  <a:tcPr marL="91442" marR="91442" marT="45697" marB="4569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Si, ma solo in </a:t>
                      </a:r>
                      <a:r>
                        <a:rPr lang="en-US" sz="1400" dirty="0" err="1" smtClean="0"/>
                        <a:t>alcuni</a:t>
                      </a:r>
                      <a:endParaRPr lang="en-US" sz="1400" dirty="0"/>
                    </a:p>
                  </a:txBody>
                  <a:tcPr marL="91442" marR="91442" marT="45697" marB="4569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 marL="91442" marR="91442" marT="45697" marB="45697"/>
                </a:tc>
              </a:tr>
              <a:tr h="518296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Critiche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alle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spalle</a:t>
                      </a:r>
                      <a:endParaRPr lang="en-US" sz="1400" dirty="0"/>
                    </a:p>
                  </a:txBody>
                  <a:tcPr marL="91442" marR="91442" marT="45697" marB="4569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L="91442" marR="91442" marT="45697" marB="4569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91442" marR="91442" marT="45697" marB="4569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29</a:t>
                      </a:r>
                      <a:endParaRPr lang="en-US" sz="1400" dirty="0"/>
                    </a:p>
                  </a:txBody>
                  <a:tcPr marL="91442" marR="91442" marT="45697" marB="4569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 marL="91442" marR="91442" marT="45697" marB="4569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L="91442" marR="91442" marT="45697" marB="45697"/>
                </a:tc>
              </a:tr>
              <a:tr h="518296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Saluto</a:t>
                      </a:r>
                      <a:r>
                        <a:rPr lang="en-US" sz="1400" dirty="0" smtClean="0"/>
                        <a:t> del </a:t>
                      </a:r>
                      <a:r>
                        <a:rPr lang="en-US" sz="1400" dirty="0" err="1" smtClean="0"/>
                        <a:t>mattino</a:t>
                      </a:r>
                      <a:endParaRPr lang="en-US" sz="1400" dirty="0"/>
                    </a:p>
                  </a:txBody>
                  <a:tcPr marL="91442" marR="91442" marT="45697" marB="4569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marL="91442" marR="91442" marT="45697" marB="4569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marL="91442" marR="91442" marT="45697" marB="4569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 marL="91442" marR="91442" marT="45697" marB="4569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L="91442" marR="91442" marT="45697" marB="4569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L="91442" marR="91442" marT="45697" marB="45697"/>
                </a:tc>
              </a:tr>
            </a:tbl>
          </a:graphicData>
        </a:graphic>
      </p:graphicFrame>
      <p:sp>
        <p:nvSpPr>
          <p:cNvPr id="11298" name="TextBox 4"/>
          <p:cNvSpPr txBox="1">
            <a:spLocks noChangeArrowheads="1"/>
          </p:cNvSpPr>
          <p:nvPr/>
        </p:nvSpPr>
        <p:spPr bwMode="auto">
          <a:xfrm>
            <a:off x="215900" y="2852738"/>
            <a:ext cx="830738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b="1">
                <a:solidFill>
                  <a:srgbClr val="404040"/>
                </a:solidFill>
                <a:latin typeface="Calibri" panose="020F0502020204030204" pitchFamily="34" charset="0"/>
              </a:rPr>
              <a:t>Hanno contribuito a migliorare il clima fra gli insegnanti?</a:t>
            </a:r>
          </a:p>
          <a:p>
            <a:pPr eaLnBrk="1" hangingPunct="1"/>
            <a:endParaRPr lang="en-US" altLang="it-IT" b="1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it-IT" b="1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it-IT" b="1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it-IT" b="1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it-IT" sz="2800" b="1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8313" y="3168650"/>
          <a:ext cx="8054975" cy="1276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4411"/>
                <a:gridCol w="1419947"/>
                <a:gridCol w="1610996"/>
                <a:gridCol w="1409621"/>
              </a:tblGrid>
              <a:tr h="31908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7" marR="91437" marT="45744" marB="45744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si</a:t>
                      </a:r>
                      <a:endParaRPr lang="en-US" sz="1400" dirty="0"/>
                    </a:p>
                  </a:txBody>
                  <a:tcPr marL="91437" marR="91437" marT="45744" marB="4574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 parte</a:t>
                      </a:r>
                      <a:endParaRPr lang="en-US" sz="1400" dirty="0"/>
                    </a:p>
                  </a:txBody>
                  <a:tcPr marL="91437" marR="91437" marT="45744" marB="4574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 marL="91437" marR="91437" marT="45744" marB="45744"/>
                </a:tc>
              </a:tr>
              <a:tr h="319088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Proposte</a:t>
                      </a:r>
                      <a:r>
                        <a:rPr lang="en-US" sz="1400" dirty="0" smtClean="0"/>
                        <a:t> per </a:t>
                      </a:r>
                      <a:r>
                        <a:rPr lang="en-US" sz="1400" dirty="0" err="1" smtClean="0"/>
                        <a:t>il</a:t>
                      </a:r>
                      <a:r>
                        <a:rPr lang="en-US" sz="1400" dirty="0" smtClean="0"/>
                        <a:t> tempo </a:t>
                      </a:r>
                      <a:r>
                        <a:rPr lang="en-US" sz="1400" dirty="0" err="1" smtClean="0"/>
                        <a:t>libero</a:t>
                      </a:r>
                      <a:endParaRPr lang="en-US" sz="1400" dirty="0"/>
                    </a:p>
                  </a:txBody>
                  <a:tcPr marL="91437" marR="91437" marT="45744" marB="4574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 marL="91437" marR="91437" marT="45744" marB="4574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21</a:t>
                      </a:r>
                      <a:endParaRPr lang="en-US" sz="1400" dirty="0"/>
                    </a:p>
                  </a:txBody>
                  <a:tcPr marL="91437" marR="91437" marT="45744" marB="4574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L="91437" marR="91437" marT="45744" marB="45744"/>
                </a:tc>
              </a:tr>
              <a:tr h="319088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Giornata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pedagogica</a:t>
                      </a:r>
                      <a:endParaRPr lang="en-US" sz="1400" dirty="0"/>
                    </a:p>
                  </a:txBody>
                  <a:tcPr marL="91437" marR="91437" marT="45744" marB="4574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 marL="91437" marR="91437" marT="45744" marB="4574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 marL="91437" marR="91437" marT="45744" marB="4574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21</a:t>
                      </a:r>
                      <a:endParaRPr lang="en-US" sz="1400" dirty="0"/>
                    </a:p>
                  </a:txBody>
                  <a:tcPr marL="91437" marR="91437" marT="45744" marB="45744"/>
                </a:tc>
              </a:tr>
              <a:tr h="31908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Internes </a:t>
                      </a:r>
                      <a:r>
                        <a:rPr lang="en-US" sz="1400" dirty="0" err="1" smtClean="0"/>
                        <a:t>Hospitieren</a:t>
                      </a:r>
                      <a:endParaRPr lang="en-US" sz="1400" dirty="0"/>
                    </a:p>
                  </a:txBody>
                  <a:tcPr marL="91437" marR="91437" marT="45744" marB="4574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 marL="91437" marR="91437" marT="45744" marB="4574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 marL="91437" marR="91437" marT="45744" marB="4574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marL="91437" marR="91437" marT="45744" marB="45744"/>
                </a:tc>
              </a:tr>
            </a:tbl>
          </a:graphicData>
        </a:graphic>
      </p:graphicFrame>
      <p:sp>
        <p:nvSpPr>
          <p:cNvPr id="11326" name="TextBox 4"/>
          <p:cNvSpPr txBox="1">
            <a:spLocks noChangeArrowheads="1"/>
          </p:cNvSpPr>
          <p:nvPr/>
        </p:nvSpPr>
        <p:spPr bwMode="auto">
          <a:xfrm>
            <a:off x="215900" y="4724400"/>
            <a:ext cx="830738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b="1">
                <a:solidFill>
                  <a:srgbClr val="404040"/>
                </a:solidFill>
                <a:latin typeface="Calibri" panose="020F0502020204030204" pitchFamily="34" charset="0"/>
              </a:rPr>
              <a:t>Scambio di materiali</a:t>
            </a:r>
          </a:p>
          <a:p>
            <a:pPr eaLnBrk="1" hangingPunct="1"/>
            <a:endParaRPr lang="en-US" altLang="it-IT" b="1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it-IT" b="1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it-IT" b="1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it-IT" b="1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it-IT" sz="2800" b="1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5288" y="5229225"/>
          <a:ext cx="8353425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4639"/>
                <a:gridCol w="1368233"/>
                <a:gridCol w="1656283"/>
                <a:gridCol w="1584270"/>
              </a:tblGrid>
              <a:tr h="28982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si</a:t>
                      </a:r>
                      <a:endParaRPr lang="en-US" sz="14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 parte</a:t>
                      </a:r>
                      <a:endParaRPr lang="en-US" sz="14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 marL="91445" marR="91445"/>
                </a:tc>
              </a:tr>
              <a:tr h="289829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Aumento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nei</a:t>
                      </a:r>
                      <a:r>
                        <a:rPr lang="en-US" sz="1400" dirty="0" smtClean="0"/>
                        <a:t> team</a:t>
                      </a:r>
                      <a:endParaRPr lang="en-US" sz="14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</a:t>
                      </a:r>
                      <a:endParaRPr lang="en-US" sz="14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91445" marR="91445"/>
                </a:tc>
              </a:tr>
              <a:tr h="289829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Aumento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nella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scuola</a:t>
                      </a:r>
                      <a:endParaRPr lang="en-US" sz="14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marL="91445" marR="91445"/>
                </a:tc>
              </a:tr>
              <a:tr h="289829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Utilita</a:t>
                      </a:r>
                      <a:r>
                        <a:rPr lang="en-US" sz="1400" dirty="0" smtClean="0"/>
                        <a:t>’ del </a:t>
                      </a:r>
                      <a:r>
                        <a:rPr lang="en-US" sz="1400" dirty="0" err="1" smtClean="0"/>
                        <a:t>raccoglitore</a:t>
                      </a:r>
                      <a:endParaRPr lang="en-US" sz="14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21</a:t>
                      </a:r>
                      <a:endParaRPr lang="en-US" sz="1400" dirty="0"/>
                    </a:p>
                  </a:txBody>
                  <a:tcPr marL="91445" marR="9144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537558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46088" y="11113"/>
            <a:ext cx="8229600" cy="825500"/>
          </a:xfrm>
        </p:spPr>
        <p:txBody>
          <a:bodyPr/>
          <a:lstStyle/>
          <a:p>
            <a:pPr eaLnBrk="1" hangingPunct="1"/>
            <a:r>
              <a:rPr lang="en-US" altLang="it-IT" b="1" smtClean="0">
                <a:ea typeface="ＭＳ Ｐゴシック" panose="020B0600070205080204" pitchFamily="34" charset="-128"/>
              </a:rPr>
              <a:t>VALUTAZIONE INDEX</a:t>
            </a: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225425" y="908050"/>
            <a:ext cx="83089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b="1">
                <a:solidFill>
                  <a:srgbClr val="404040"/>
                </a:solidFill>
                <a:latin typeface="Calibri" panose="020F0502020204030204" pitchFamily="34" charset="0"/>
              </a:rPr>
              <a:t>Ha portato a dei cambiamenti?</a:t>
            </a:r>
          </a:p>
          <a:p>
            <a:pPr eaLnBrk="1" hangingPunct="1"/>
            <a:endParaRPr lang="en-US" altLang="it-IT" b="1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it-IT" b="1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it-IT" b="1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it-IT" b="1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it-IT" sz="2800" b="1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42988" y="1341438"/>
          <a:ext cx="5616575" cy="1432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3315"/>
                <a:gridCol w="1123315"/>
                <a:gridCol w="1123315"/>
                <a:gridCol w="1123315"/>
                <a:gridCol w="1123315"/>
              </a:tblGrid>
              <a:tr h="26001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si</a:t>
                      </a:r>
                      <a:endParaRPr lang="en-US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 parte </a:t>
                      </a:r>
                      <a:endParaRPr lang="en-US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 so</a:t>
                      </a:r>
                      <a:endParaRPr lang="en-US" sz="1400" dirty="0"/>
                    </a:p>
                  </a:txBody>
                  <a:tcPr marL="91439" marR="91439"/>
                </a:tc>
              </a:tr>
              <a:tr h="2600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GENITORI</a:t>
                      </a:r>
                      <a:endParaRPr lang="en-US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42</a:t>
                      </a:r>
                      <a:endParaRPr lang="en-US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43</a:t>
                      </a:r>
                      <a:endParaRPr lang="en-US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108</a:t>
                      </a:r>
                      <a:endParaRPr lang="en-US" sz="1400" dirty="0"/>
                    </a:p>
                  </a:txBody>
                  <a:tcPr marL="91439" marR="91439"/>
                </a:tc>
              </a:tr>
              <a:tr h="2600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ALUNNI</a:t>
                      </a:r>
                      <a:endParaRPr lang="en-US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115</a:t>
                      </a:r>
                      <a:endParaRPr lang="en-US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</a:t>
                      </a:r>
                      <a:endParaRPr lang="en-US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</a:t>
                      </a:r>
                      <a:endParaRPr lang="en-US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46</a:t>
                      </a:r>
                      <a:endParaRPr lang="en-US" sz="1400" dirty="0"/>
                    </a:p>
                  </a:txBody>
                  <a:tcPr marL="91439" marR="91439"/>
                </a:tc>
              </a:tr>
              <a:tr h="2600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INSEGNANTI</a:t>
                      </a:r>
                      <a:endParaRPr lang="en-US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/</a:t>
                      </a:r>
                      <a:endParaRPr lang="en-US" sz="1400" dirty="0"/>
                    </a:p>
                  </a:txBody>
                  <a:tcPr marL="91439" marR="91439"/>
                </a:tc>
              </a:tr>
            </a:tbl>
          </a:graphicData>
        </a:graphic>
      </p:graphicFrame>
      <p:sp>
        <p:nvSpPr>
          <p:cNvPr id="12324" name="TextBox 4"/>
          <p:cNvSpPr txBox="1">
            <a:spLocks noChangeArrowheads="1"/>
          </p:cNvSpPr>
          <p:nvPr/>
        </p:nvSpPr>
        <p:spPr bwMode="auto">
          <a:xfrm>
            <a:off x="215900" y="3141663"/>
            <a:ext cx="830738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b="1">
                <a:solidFill>
                  <a:srgbClr val="404040"/>
                </a:solidFill>
                <a:latin typeface="Calibri" panose="020F0502020204030204" pitchFamily="34" charset="0"/>
              </a:rPr>
              <a:t>Opinioni insegnanti</a:t>
            </a:r>
          </a:p>
          <a:p>
            <a:pPr eaLnBrk="1" hangingPunct="1"/>
            <a:endParaRPr lang="en-US" altLang="it-IT" b="1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it-IT" b="1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it-IT" b="1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it-IT" b="1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it-IT" sz="2800" b="1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288" y="3624263"/>
          <a:ext cx="6278563" cy="941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5138"/>
                <a:gridCol w="1296034"/>
                <a:gridCol w="1327750"/>
                <a:gridCol w="1569641"/>
              </a:tblGrid>
              <a:tr h="30463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2" marR="91432" marT="45642" marB="45642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si</a:t>
                      </a:r>
                      <a:endParaRPr lang="en-US" sz="1400" dirty="0"/>
                    </a:p>
                  </a:txBody>
                  <a:tcPr marL="91432" marR="91432" marT="45642" marB="4564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 parte</a:t>
                      </a:r>
                      <a:endParaRPr lang="en-US" sz="1400" dirty="0"/>
                    </a:p>
                  </a:txBody>
                  <a:tcPr marL="91432" marR="91432" marT="45642" marB="4564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 marL="91432" marR="91432" marT="45642" marB="45642"/>
                </a:tc>
              </a:tr>
              <a:tr h="318379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Sei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soddisfatto</a:t>
                      </a:r>
                      <a:endParaRPr lang="en-US" sz="1400" dirty="0"/>
                    </a:p>
                  </a:txBody>
                  <a:tcPr marL="91432" marR="91432" marT="45642" marB="4564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</a:t>
                      </a:r>
                      <a:endParaRPr lang="en-US" sz="1400" dirty="0"/>
                    </a:p>
                  </a:txBody>
                  <a:tcPr marL="91432" marR="91432" marT="45642" marB="4564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 marL="91432" marR="91432" marT="45642" marB="4564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marL="91432" marR="91432" marT="45642" marB="45642"/>
                </a:tc>
              </a:tr>
              <a:tr h="318379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Vorresti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continuare</a:t>
                      </a:r>
                      <a:r>
                        <a:rPr lang="en-US" sz="1400" dirty="0" smtClean="0"/>
                        <a:t>?</a:t>
                      </a:r>
                      <a:endParaRPr lang="en-US" sz="1400" dirty="0"/>
                    </a:p>
                  </a:txBody>
                  <a:tcPr marL="91432" marR="91432" marT="45642" marB="4564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</a:t>
                      </a:r>
                      <a:endParaRPr lang="en-US" sz="1400" dirty="0"/>
                    </a:p>
                  </a:txBody>
                  <a:tcPr marL="91432" marR="91432" marT="45642" marB="4564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marL="91432" marR="91432" marT="45642" marB="4564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 marL="91432" marR="91432" marT="45642" marB="45642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08288" y="5073650"/>
            <a:ext cx="26638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  <a:ea typeface="ＭＳ Ｐゴシック" charset="-128"/>
              </a:rPr>
              <a:t>Ogni</a:t>
            </a:r>
            <a:r>
              <a:rPr lang="en-US" dirty="0">
                <a:latin typeface="+mn-lt"/>
                <a:ea typeface="ＭＳ Ｐゴシック" charset="-128"/>
              </a:rPr>
              <a:t> anno 5</a:t>
            </a:r>
          </a:p>
          <a:p>
            <a:pPr>
              <a:defRPr/>
            </a:pPr>
            <a:r>
              <a:rPr lang="en-US" dirty="0">
                <a:latin typeface="+mn-lt"/>
                <a:ea typeface="ＭＳ Ｐゴシック" charset="-128"/>
              </a:rPr>
              <a:t>Con </a:t>
            </a:r>
            <a:r>
              <a:rPr lang="en-US" dirty="0" err="1">
                <a:latin typeface="+mn-lt"/>
                <a:ea typeface="ＭＳ Ｐゴシック" charset="-128"/>
              </a:rPr>
              <a:t>pausa</a:t>
            </a:r>
            <a:r>
              <a:rPr lang="en-US" dirty="0">
                <a:latin typeface="+mn-lt"/>
                <a:ea typeface="ＭＳ Ｐゴシック" charset="-128"/>
              </a:rPr>
              <a:t> di un anno 12</a:t>
            </a:r>
          </a:p>
          <a:p>
            <a:pPr>
              <a:defRPr/>
            </a:pPr>
            <a:r>
              <a:rPr lang="en-US" dirty="0">
                <a:latin typeface="+mn-lt"/>
                <a:ea typeface="ＭＳ Ｐゴシック" charset="-128"/>
              </a:rPr>
              <a:t>Con </a:t>
            </a:r>
            <a:r>
              <a:rPr lang="en-US" dirty="0" err="1">
                <a:latin typeface="+mn-lt"/>
                <a:ea typeface="ＭＳ Ｐゴシック" charset="-128"/>
              </a:rPr>
              <a:t>pausa</a:t>
            </a:r>
            <a:r>
              <a:rPr lang="en-US" dirty="0">
                <a:latin typeface="+mn-lt"/>
                <a:ea typeface="ＭＳ Ｐゴシック" charset="-128"/>
              </a:rPr>
              <a:t> di due </a:t>
            </a:r>
            <a:r>
              <a:rPr lang="en-US" dirty="0" err="1">
                <a:latin typeface="+mn-lt"/>
                <a:ea typeface="ＭＳ Ｐゴシック" charset="-128"/>
              </a:rPr>
              <a:t>anni</a:t>
            </a:r>
            <a:r>
              <a:rPr lang="en-US" dirty="0">
                <a:latin typeface="+mn-lt"/>
                <a:ea typeface="ＭＳ Ｐゴシック" charset="-128"/>
              </a:rPr>
              <a:t> 8</a:t>
            </a:r>
          </a:p>
        </p:txBody>
      </p:sp>
      <p:sp>
        <p:nvSpPr>
          <p:cNvPr id="6" name="Oval 5"/>
          <p:cNvSpPr/>
          <p:nvPr/>
        </p:nvSpPr>
        <p:spPr>
          <a:xfrm>
            <a:off x="2555875" y="4797425"/>
            <a:ext cx="2879725" cy="16557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2808288" y="4508500"/>
            <a:ext cx="468312" cy="4333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754308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1"/>
          <p:cNvSpPr txBox="1">
            <a:spLocks/>
          </p:cNvSpPr>
          <p:nvPr/>
        </p:nvSpPr>
        <p:spPr bwMode="auto">
          <a:xfrm>
            <a:off x="674688" y="512763"/>
            <a:ext cx="8297862" cy="596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9pPr>
          </a:lstStyle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Calibri" pitchFamily="-111" charset="0"/>
              </a:rPr>
              <a:t>SCUOLA DELL’INFANZIA DI LAIVES</a:t>
            </a:r>
          </a:p>
          <a:p>
            <a:pPr algn="ctr"/>
            <a:endParaRPr lang="en-US" sz="3600" b="1" dirty="0">
              <a:solidFill>
                <a:srgbClr val="002060"/>
              </a:solidFill>
              <a:latin typeface="Calibri" pitchFamily="-111" charset="0"/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Calibri" pitchFamily="-111" charset="0"/>
              </a:rPr>
              <a:t>6</a:t>
            </a:r>
            <a:r>
              <a:rPr lang="en-US" sz="3600" b="1" dirty="0" smtClean="0">
                <a:solidFill>
                  <a:srgbClr val="002060"/>
                </a:solidFill>
                <a:latin typeface="Calibri" pitchFamily="-111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itchFamily="-111" charset="0"/>
              </a:rPr>
              <a:t>sezioni</a:t>
            </a:r>
            <a:endParaRPr lang="en-US" sz="3600" b="1" dirty="0" smtClean="0">
              <a:solidFill>
                <a:srgbClr val="002060"/>
              </a:solidFill>
              <a:latin typeface="Calibri" pitchFamily="-111" charset="0"/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Calibri" pitchFamily="-111" charset="0"/>
              </a:rPr>
              <a:t>c</a:t>
            </a:r>
            <a:r>
              <a:rPr lang="en-US" sz="3600" b="1" dirty="0" smtClean="0">
                <a:solidFill>
                  <a:srgbClr val="002060"/>
                </a:solidFill>
                <a:latin typeface="Calibri" pitchFamily="-111" charset="0"/>
              </a:rPr>
              <a:t>irca 80 bambini</a:t>
            </a:r>
          </a:p>
          <a:p>
            <a:pPr algn="ctr"/>
            <a:endParaRPr lang="en-US" sz="3600" b="1" dirty="0" smtClean="0">
              <a:solidFill>
                <a:srgbClr val="002060"/>
              </a:solidFill>
              <a:latin typeface="Calibri" pitchFamily="-111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Calibri" pitchFamily="-111" charset="0"/>
              </a:rPr>
              <a:t>Circa 20 </a:t>
            </a:r>
            <a:r>
              <a:rPr lang="en-US" sz="3600" b="1" dirty="0" err="1" smtClean="0">
                <a:solidFill>
                  <a:srgbClr val="002060"/>
                </a:solidFill>
                <a:latin typeface="Calibri" pitchFamily="-111" charset="0"/>
              </a:rPr>
              <a:t>adulti</a:t>
            </a:r>
            <a:r>
              <a:rPr lang="en-US" sz="3600" b="1" dirty="0" smtClean="0">
                <a:solidFill>
                  <a:srgbClr val="002060"/>
                </a:solidFill>
                <a:latin typeface="Calibri" pitchFamily="-111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itchFamily="-111" charset="0"/>
              </a:rPr>
              <a:t>fra</a:t>
            </a:r>
            <a:r>
              <a:rPr lang="en-US" sz="3600" b="1" dirty="0" smtClean="0">
                <a:solidFill>
                  <a:srgbClr val="002060"/>
                </a:solidFill>
                <a:latin typeface="Calibri" pitchFamily="-111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itchFamily="-111" charset="0"/>
              </a:rPr>
              <a:t>insegnanti</a:t>
            </a:r>
            <a:r>
              <a:rPr lang="en-US" sz="3600" b="1" dirty="0" smtClean="0">
                <a:solidFill>
                  <a:srgbClr val="002060"/>
                </a:solidFill>
                <a:latin typeface="Calibri" pitchFamily="-111" charset="0"/>
              </a:rPr>
              <a:t> e </a:t>
            </a:r>
            <a:r>
              <a:rPr lang="en-US" sz="3600" b="1" dirty="0" err="1" smtClean="0">
                <a:solidFill>
                  <a:srgbClr val="002060"/>
                </a:solidFill>
                <a:latin typeface="Calibri" pitchFamily="-111" charset="0"/>
              </a:rPr>
              <a:t>collaboratrici</a:t>
            </a:r>
            <a:endParaRPr lang="en-US" sz="3600" b="1" dirty="0" smtClean="0">
              <a:solidFill>
                <a:srgbClr val="002060"/>
              </a:solidFill>
              <a:latin typeface="Calibri" pitchFamily="-111" charset="0"/>
            </a:endParaRPr>
          </a:p>
          <a:p>
            <a:pPr algn="ctr"/>
            <a:endParaRPr lang="en-US" sz="2800" dirty="0">
              <a:solidFill>
                <a:schemeClr val="bg1"/>
              </a:solidFill>
              <a:latin typeface="Calibri" pitchFamily="-111" charset="0"/>
            </a:endParaRPr>
          </a:p>
          <a:p>
            <a:pPr algn="ctr"/>
            <a:endParaRPr lang="en-US" sz="3600" b="1" dirty="0">
              <a:latin typeface="Calibri" pitchFamily="-111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75769"/>
            <a:ext cx="13906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6539266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© Heidrun Demo, </a:t>
            </a:r>
            <a:r>
              <a:rPr lang="en-US" sz="800" dirty="0" err="1" smtClean="0">
                <a:latin typeface="Arial"/>
                <a:cs typeface="Arial"/>
              </a:rPr>
              <a:t>Libera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 err="1" smtClean="0">
                <a:latin typeface="Arial"/>
                <a:cs typeface="Arial"/>
              </a:rPr>
              <a:t>Università</a:t>
            </a:r>
            <a:r>
              <a:rPr lang="en-US" sz="800" dirty="0" smtClean="0">
                <a:latin typeface="Arial"/>
                <a:cs typeface="Arial"/>
              </a:rPr>
              <a:t> di Bolzano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426585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itle 1"/>
          <p:cNvSpPr txBox="1">
            <a:spLocks/>
          </p:cNvSpPr>
          <p:nvPr/>
        </p:nvSpPr>
        <p:spPr bwMode="auto">
          <a:xfrm>
            <a:off x="608012" y="424644"/>
            <a:ext cx="8535988" cy="596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itchFamily="-111" charset="-128"/>
              </a:defRPr>
            </a:lvl9pPr>
          </a:lstStyle>
          <a:p>
            <a:pPr algn="ctr"/>
            <a:r>
              <a:rPr lang="en-US" sz="3600" b="1" dirty="0" err="1">
                <a:solidFill>
                  <a:srgbClr val="002060"/>
                </a:solidFill>
                <a:latin typeface="Calibri" pitchFamily="-111" charset="0"/>
              </a:rPr>
              <a:t>Autunno</a:t>
            </a:r>
            <a:r>
              <a:rPr lang="en-US" sz="3600" b="1" dirty="0">
                <a:solidFill>
                  <a:srgbClr val="002060"/>
                </a:solidFill>
                <a:latin typeface="Calibri" pitchFamily="-111" charset="0"/>
              </a:rPr>
              <a:t>/</a:t>
            </a:r>
            <a:r>
              <a:rPr lang="en-US" sz="3600" b="1" dirty="0" err="1">
                <a:solidFill>
                  <a:srgbClr val="002060"/>
                </a:solidFill>
                <a:latin typeface="Calibri" pitchFamily="-111" charset="0"/>
              </a:rPr>
              <a:t>Inverno</a:t>
            </a:r>
            <a:r>
              <a:rPr lang="en-US" sz="3600" b="1" dirty="0">
                <a:solidFill>
                  <a:srgbClr val="002060"/>
                </a:solidFill>
                <a:latin typeface="Calibri" pitchFamily="-111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Calibri" pitchFamily="-111" charset="0"/>
              </a:rPr>
              <a:t>2012</a:t>
            </a:r>
            <a:endParaRPr lang="en-US" sz="3600" b="1" dirty="0">
              <a:solidFill>
                <a:srgbClr val="002060"/>
              </a:solidFill>
              <a:latin typeface="Calibri" pitchFamily="-111" charset="0"/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Calibri" pitchFamily="-111" charset="0"/>
              </a:rPr>
              <a:t>FASE 2: AUTOVALUTAZIONE</a:t>
            </a:r>
          </a:p>
          <a:p>
            <a:pPr algn="ctr"/>
            <a:endParaRPr lang="en-US" b="1" dirty="0">
              <a:solidFill>
                <a:srgbClr val="002060"/>
              </a:solidFill>
              <a:latin typeface="Calibri" pitchFamily="-111" charset="0"/>
            </a:endParaRPr>
          </a:p>
          <a:p>
            <a:pPr>
              <a:buFontTx/>
              <a:buAutoNum type="arabicPeriod"/>
            </a:pPr>
            <a:r>
              <a:rPr lang="en-US" sz="2800" b="1" dirty="0">
                <a:solidFill>
                  <a:srgbClr val="002060"/>
                </a:solidFill>
                <a:latin typeface="Calibri" pitchFamily="-111" charset="0"/>
              </a:rPr>
              <a:t>2 </a:t>
            </a:r>
            <a:r>
              <a:rPr lang="en-US" sz="2800" b="1" dirty="0" err="1">
                <a:solidFill>
                  <a:srgbClr val="002060"/>
                </a:solidFill>
                <a:latin typeface="Calibri" pitchFamily="-111" charset="0"/>
              </a:rPr>
              <a:t>Incontri</a:t>
            </a:r>
            <a:r>
              <a:rPr lang="en-US" sz="2800" b="1" dirty="0">
                <a:solidFill>
                  <a:srgbClr val="002060"/>
                </a:solidFill>
                <a:latin typeface="Calibri" pitchFamily="-111" charset="0"/>
              </a:rPr>
              <a:t> Index Team: </a:t>
            </a:r>
            <a:r>
              <a:rPr lang="en-US" sz="2800" b="1" dirty="0" err="1">
                <a:solidFill>
                  <a:srgbClr val="002060"/>
                </a:solidFill>
                <a:latin typeface="Calibri" pitchFamily="-111" charset="0"/>
              </a:rPr>
              <a:t>adattamento</a:t>
            </a:r>
            <a:r>
              <a:rPr lang="en-US" sz="2800" b="1" dirty="0">
                <a:solidFill>
                  <a:srgbClr val="002060"/>
                </a:solidFill>
                <a:latin typeface="Calibri" pitchFamily="-111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itchFamily="-111" charset="0"/>
              </a:rPr>
              <a:t>questionari</a:t>
            </a:r>
            <a:endParaRPr lang="en-US" sz="2800" b="1" dirty="0">
              <a:solidFill>
                <a:srgbClr val="002060"/>
              </a:solidFill>
              <a:latin typeface="Calibri" pitchFamily="-111" charset="0"/>
            </a:endParaRPr>
          </a:p>
          <a:p>
            <a:pPr>
              <a:buFontTx/>
              <a:buAutoNum type="arabicPeriod"/>
            </a:pPr>
            <a:endParaRPr lang="en-US" sz="2800" b="1" dirty="0">
              <a:solidFill>
                <a:srgbClr val="002060"/>
              </a:solidFill>
              <a:latin typeface="Calibri" pitchFamily="-111" charset="0"/>
            </a:endParaRPr>
          </a:p>
          <a:p>
            <a:pPr>
              <a:buFontTx/>
              <a:buAutoNum type="arabicPeriod"/>
            </a:pPr>
            <a:r>
              <a:rPr lang="en-US" sz="2800" b="1" dirty="0" err="1">
                <a:solidFill>
                  <a:srgbClr val="002060"/>
                </a:solidFill>
                <a:latin typeface="Calibri" pitchFamily="-111" charset="0"/>
              </a:rPr>
              <a:t>Collegio</a:t>
            </a:r>
            <a:r>
              <a:rPr lang="en-US" sz="2800" b="1" dirty="0">
                <a:solidFill>
                  <a:srgbClr val="002060"/>
                </a:solidFill>
                <a:latin typeface="Calibri" pitchFamily="-111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itchFamily="-111" charset="0"/>
              </a:rPr>
              <a:t>docenti</a:t>
            </a:r>
            <a:r>
              <a:rPr lang="en-US" sz="2800" b="1" dirty="0">
                <a:solidFill>
                  <a:srgbClr val="002060"/>
                </a:solidFill>
                <a:latin typeface="Calibri" pitchFamily="-111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Calibri" pitchFamily="-111" charset="0"/>
              </a:rPr>
              <a:t>somministrazione</a:t>
            </a:r>
            <a:r>
              <a:rPr lang="en-US" sz="2800" b="1" dirty="0">
                <a:solidFill>
                  <a:srgbClr val="002060"/>
                </a:solidFill>
                <a:latin typeface="Calibri" pitchFamily="-111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itchFamily="-111" charset="0"/>
              </a:rPr>
              <a:t>questionario</a:t>
            </a:r>
            <a:r>
              <a:rPr lang="en-US" sz="2800" b="1" dirty="0">
                <a:solidFill>
                  <a:srgbClr val="002060"/>
                </a:solidFill>
                <a:latin typeface="Calibri" pitchFamily="-111" charset="0"/>
              </a:rPr>
              <a:t> e </a:t>
            </a:r>
            <a:r>
              <a:rPr lang="en-US" sz="2800" b="1" dirty="0" err="1">
                <a:solidFill>
                  <a:srgbClr val="002060"/>
                </a:solidFill>
                <a:latin typeface="Calibri" pitchFamily="-111" charset="0"/>
              </a:rPr>
              <a:t>indicazioni</a:t>
            </a:r>
            <a:r>
              <a:rPr lang="en-US" sz="2800" b="1" dirty="0">
                <a:solidFill>
                  <a:srgbClr val="002060"/>
                </a:solidFill>
                <a:latin typeface="Calibri" pitchFamily="-111" charset="0"/>
              </a:rPr>
              <a:t> per </a:t>
            </a:r>
            <a:r>
              <a:rPr lang="en-US" sz="2800" b="1" dirty="0" err="1">
                <a:solidFill>
                  <a:srgbClr val="002060"/>
                </a:solidFill>
                <a:latin typeface="Calibri" pitchFamily="-111" charset="0"/>
              </a:rPr>
              <a:t>somministrazione</a:t>
            </a:r>
            <a:r>
              <a:rPr lang="en-US" sz="2800" b="1" dirty="0">
                <a:solidFill>
                  <a:srgbClr val="002060"/>
                </a:solidFill>
                <a:latin typeface="Calibri" pitchFamily="-111" charset="0"/>
              </a:rPr>
              <a:t> a </a:t>
            </a:r>
            <a:r>
              <a:rPr lang="en-US" sz="2800" b="1" dirty="0" err="1">
                <a:solidFill>
                  <a:srgbClr val="002060"/>
                </a:solidFill>
                <a:latin typeface="Calibri" pitchFamily="-111" charset="0"/>
              </a:rPr>
              <a:t>genitori</a:t>
            </a:r>
            <a:r>
              <a:rPr lang="en-US" sz="2800" b="1" dirty="0">
                <a:solidFill>
                  <a:srgbClr val="002060"/>
                </a:solidFill>
                <a:latin typeface="Calibri" pitchFamily="-111" charset="0"/>
              </a:rPr>
              <a:t> e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-111" charset="0"/>
              </a:rPr>
              <a:t>alunni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-111" charset="0"/>
              </a:rPr>
              <a:t> (solo 5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-111" charset="0"/>
              </a:rPr>
              <a:t>anni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-111" charset="0"/>
              </a:rPr>
              <a:t>)</a:t>
            </a:r>
            <a:endParaRPr lang="en-US" sz="2800" b="1" dirty="0">
              <a:solidFill>
                <a:srgbClr val="002060"/>
              </a:solidFill>
              <a:latin typeface="Calibri" pitchFamily="-111" charset="0"/>
            </a:endParaRPr>
          </a:p>
          <a:p>
            <a:pPr>
              <a:buFontTx/>
              <a:buAutoNum type="arabicPeriod"/>
            </a:pPr>
            <a:endParaRPr lang="en-US" sz="2800" b="1" dirty="0">
              <a:solidFill>
                <a:srgbClr val="002060"/>
              </a:solidFill>
              <a:latin typeface="Calibri" pitchFamily="-111" charset="0"/>
            </a:endParaRPr>
          </a:p>
          <a:p>
            <a:pPr>
              <a:buFontTx/>
              <a:buAutoNum type="arabicPeriod"/>
            </a:pPr>
            <a:r>
              <a:rPr lang="en-US" sz="2800" b="1" dirty="0" err="1">
                <a:solidFill>
                  <a:srgbClr val="002060"/>
                </a:solidFill>
                <a:latin typeface="Calibri" pitchFamily="-111" charset="0"/>
              </a:rPr>
              <a:t>Analisi</a:t>
            </a:r>
            <a:r>
              <a:rPr lang="en-US" sz="2800" b="1" dirty="0">
                <a:solidFill>
                  <a:srgbClr val="002060"/>
                </a:solidFill>
                <a:latin typeface="Calibri" pitchFamily="-111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itchFamily="-111" charset="0"/>
              </a:rPr>
              <a:t>dati</a:t>
            </a:r>
            <a:r>
              <a:rPr lang="en-US" sz="2800" b="1" dirty="0">
                <a:solidFill>
                  <a:srgbClr val="002060"/>
                </a:solidFill>
                <a:latin typeface="Calibri" pitchFamily="-111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Calibri" pitchFamily="-111" charset="0"/>
              </a:rPr>
              <a:t>svolta</a:t>
            </a:r>
            <a:r>
              <a:rPr lang="en-US" sz="2800" b="1" dirty="0">
                <a:solidFill>
                  <a:srgbClr val="002060"/>
                </a:solidFill>
                <a:latin typeface="Calibri" pitchFamily="-111" charset="0"/>
              </a:rPr>
              <a:t> da </a:t>
            </a:r>
            <a:r>
              <a:rPr lang="en-US" sz="2800" b="1" dirty="0" err="1">
                <a:solidFill>
                  <a:srgbClr val="002060"/>
                </a:solidFill>
                <a:latin typeface="Calibri" pitchFamily="-111" charset="0"/>
              </a:rPr>
              <a:t>amico</a:t>
            </a:r>
            <a:r>
              <a:rPr lang="en-US" sz="2800" b="1" dirty="0">
                <a:solidFill>
                  <a:srgbClr val="002060"/>
                </a:solidFill>
                <a:latin typeface="Calibri" pitchFamily="-111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itchFamily="-111" charset="0"/>
              </a:rPr>
              <a:t>critico</a:t>
            </a:r>
            <a:r>
              <a:rPr lang="en-US" sz="2800" b="1" dirty="0">
                <a:solidFill>
                  <a:srgbClr val="002060"/>
                </a:solidFill>
                <a:latin typeface="Calibri" pitchFamily="-111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Calibri" pitchFamily="-111" charset="0"/>
              </a:rPr>
              <a:t>ricercatrice</a:t>
            </a:r>
            <a:r>
              <a:rPr lang="en-US" sz="2800" b="1" dirty="0">
                <a:solidFill>
                  <a:srgbClr val="002060"/>
                </a:solidFill>
                <a:latin typeface="Calibri" pitchFamily="-111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itchFamily="-111" charset="0"/>
              </a:rPr>
              <a:t>uni</a:t>
            </a:r>
            <a:r>
              <a:rPr lang="en-US" sz="2800" b="1" dirty="0">
                <a:solidFill>
                  <a:srgbClr val="002060"/>
                </a:solidFill>
                <a:latin typeface="Calibri" pitchFamily="-111" charset="0"/>
              </a:rPr>
              <a:t>)</a:t>
            </a:r>
          </a:p>
          <a:p>
            <a:pPr>
              <a:buFontTx/>
              <a:buAutoNum type="arabicPeriod"/>
            </a:pPr>
            <a:endParaRPr lang="en-US" sz="2800" b="1" dirty="0">
              <a:solidFill>
                <a:srgbClr val="002060"/>
              </a:solidFill>
              <a:latin typeface="Calibri" pitchFamily="-111" charset="0"/>
            </a:endParaRPr>
          </a:p>
          <a:p>
            <a:pPr>
              <a:buFontTx/>
              <a:buAutoNum type="arabicPeriod"/>
            </a:pPr>
            <a:r>
              <a:rPr lang="en-US" sz="2800" b="1" dirty="0">
                <a:solidFill>
                  <a:srgbClr val="002060"/>
                </a:solidFill>
                <a:latin typeface="Calibri" pitchFamily="-111" charset="0"/>
              </a:rPr>
              <a:t>Index Team: </a:t>
            </a:r>
            <a:r>
              <a:rPr lang="en-US" sz="2800" b="1" dirty="0" err="1">
                <a:solidFill>
                  <a:srgbClr val="002060"/>
                </a:solidFill>
                <a:latin typeface="Calibri" pitchFamily="-111" charset="0"/>
              </a:rPr>
              <a:t>restituzione</a:t>
            </a:r>
            <a:r>
              <a:rPr lang="en-US" sz="2800" b="1" dirty="0">
                <a:solidFill>
                  <a:srgbClr val="002060"/>
                </a:solidFill>
                <a:latin typeface="Calibri" pitchFamily="-111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itchFamily="-111" charset="0"/>
              </a:rPr>
              <a:t>dati</a:t>
            </a:r>
            <a:endParaRPr lang="en-US" sz="3600" b="1" dirty="0">
              <a:solidFill>
                <a:srgbClr val="002060"/>
              </a:solidFill>
              <a:latin typeface="Calibri" pitchFamily="-111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75769"/>
            <a:ext cx="13906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6539266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© Heidrun Demo, </a:t>
            </a:r>
            <a:r>
              <a:rPr lang="en-US" sz="800" dirty="0" err="1" smtClean="0">
                <a:latin typeface="Arial"/>
                <a:cs typeface="Arial"/>
              </a:rPr>
              <a:t>Libera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 err="1" smtClean="0">
                <a:latin typeface="Arial"/>
                <a:cs typeface="Arial"/>
              </a:rPr>
              <a:t>Università</a:t>
            </a:r>
            <a:r>
              <a:rPr lang="en-US" sz="800" dirty="0" smtClean="0">
                <a:latin typeface="Arial"/>
                <a:cs typeface="Arial"/>
              </a:rPr>
              <a:t> di Bolzano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360801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75769"/>
            <a:ext cx="13906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6539266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© Heidrun Demo, </a:t>
            </a:r>
            <a:r>
              <a:rPr lang="en-US" sz="800" dirty="0" err="1" smtClean="0">
                <a:latin typeface="Arial"/>
                <a:cs typeface="Arial"/>
              </a:rPr>
              <a:t>Libera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 err="1" smtClean="0">
                <a:latin typeface="Arial"/>
                <a:cs typeface="Arial"/>
              </a:rPr>
              <a:t>Università</a:t>
            </a:r>
            <a:r>
              <a:rPr lang="en-US" sz="800" dirty="0" smtClean="0">
                <a:latin typeface="Arial"/>
                <a:cs typeface="Arial"/>
              </a:rPr>
              <a:t> di Bolzano</a:t>
            </a:r>
            <a:endParaRPr lang="en-US" sz="800" dirty="0"/>
          </a:p>
        </p:txBody>
      </p:sp>
      <p:sp>
        <p:nvSpPr>
          <p:cNvPr id="5" name="Rectangle 4"/>
          <p:cNvSpPr/>
          <p:nvPr/>
        </p:nvSpPr>
        <p:spPr>
          <a:xfrm>
            <a:off x="553878" y="2020969"/>
            <a:ext cx="8194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</a:rPr>
              <a:t>DIMENSIONI E SEZIONI: strutturano l’analisi della realtà scolastica</a:t>
            </a:r>
            <a:r>
              <a:rPr lang="it-IT" sz="2400" b="1" dirty="0" smtClean="0">
                <a:solidFill>
                  <a:srgbClr val="002060"/>
                </a:solidFill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3227" y="54868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COM’E’ STRUTTURATO L’INDEX?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4303" y="3356992"/>
            <a:ext cx="7842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</a:rPr>
              <a:t>INDICATORI: aiutano ad individuare le situazioni che necessitano di un intervento</a:t>
            </a:r>
            <a:endParaRPr lang="it-IT" sz="2400" b="1" dirty="0" smtClean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3878" y="4653136"/>
            <a:ext cx="77975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</a:rPr>
              <a:t>DOMANDE: aiutano a entrare nei dettagli delle situazioni evidenziate dagli indicatori</a:t>
            </a:r>
            <a:endParaRPr lang="it-IT" sz="2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3982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itle 1"/>
          <p:cNvSpPr>
            <a:spLocks noGrp="1"/>
          </p:cNvSpPr>
          <p:nvPr>
            <p:ph type="title" idx="4294967295"/>
          </p:nvPr>
        </p:nvSpPr>
        <p:spPr>
          <a:xfrm>
            <a:off x="7259" y="508174"/>
            <a:ext cx="9144000" cy="939800"/>
          </a:xfrm>
        </p:spPr>
        <p:txBody>
          <a:bodyPr>
            <a:normAutofit/>
          </a:bodyPr>
          <a:lstStyle/>
          <a:p>
            <a:pPr marL="319088" indent="-319088" eaLnBrk="1" hangingPunct="1">
              <a:buClr>
                <a:srgbClr val="76079D"/>
              </a:buClr>
              <a:defRPr/>
            </a:pPr>
            <a:r>
              <a:rPr lang="en-US" sz="4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RISULTATI</a:t>
            </a:r>
            <a:r>
              <a:rPr lang="en-US" sz="4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64E2"/>
                  </a:outerShdw>
                </a:effectLst>
              </a:rPr>
              <a:t> </a:t>
            </a:r>
            <a:r>
              <a:rPr lang="en-US" sz="4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DELL’AUTOVALUTAZIONE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2438" y="2022475"/>
            <a:ext cx="6567487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marL="514350" indent="-514350" eaLnBrk="1" hangingPunct="1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Il 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punto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 di vista 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dei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 bambini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	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 (5 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anni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sz="3200" dirty="0">
              <a:solidFill>
                <a:srgbClr val="002060"/>
              </a:solidFill>
              <a:latin typeface="+mn-lt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Valutazioni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 molto positive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Laboratori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preferiti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fantacostruzioni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giocoesploro</a:t>
            </a:r>
            <a:endParaRPr lang="en-US" sz="3200" dirty="0" smtClean="0">
              <a:solidFill>
                <a:srgbClr val="002060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it-IT" dirty="0" smtClean="0">
              <a:solidFill>
                <a:srgbClr val="002060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sz="3600" b="1" dirty="0" smtClean="0">
              <a:solidFill>
                <a:srgbClr val="002060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sz="3600" b="1" dirty="0" smtClean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24282">
            <a:off x="5819775" y="2193925"/>
            <a:ext cx="3052763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544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41350" y="501650"/>
            <a:ext cx="7886700" cy="5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marL="514350" indent="-514350" eaLnBrk="1" hangingPunct="1">
              <a:lnSpc>
                <a:spcPct val="90000"/>
              </a:lnSpc>
              <a:spcBef>
                <a:spcPct val="20000"/>
              </a:spcBef>
              <a:buFont typeface="+mj-lt"/>
              <a:buAutoNum type="arabicPeriod" startAt="2"/>
              <a:defRPr/>
            </a:pP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Il 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punto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 di vista 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delle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insegnanti</a:t>
            </a:r>
            <a:endParaRPr lang="en-US" sz="3200" dirty="0" smtClean="0">
              <a:solidFill>
                <a:srgbClr val="002060"/>
              </a:solidFill>
              <a:latin typeface="+mn-lt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	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Lavoro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 con 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i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 bambini di 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altri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	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Paesi</a:t>
            </a:r>
            <a:endParaRPr lang="en-US" sz="3200" dirty="0" smtClean="0">
              <a:solidFill>
                <a:srgbClr val="002060"/>
              </a:solidFill>
              <a:latin typeface="+mn-lt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Coivolgimento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attivo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dei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 bambini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endParaRPr lang="en-US" sz="3200" dirty="0">
              <a:solidFill>
                <a:srgbClr val="002060"/>
              </a:solidFill>
              <a:latin typeface="+mn-lt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Continuità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 con la 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scuola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primaria</a:t>
            </a:r>
            <a:endParaRPr lang="en-US" sz="3200" dirty="0" smtClean="0">
              <a:solidFill>
                <a:srgbClr val="002060"/>
              </a:solidFill>
              <a:latin typeface="+mn-lt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Coordinamento 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delle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 diverse 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forme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 di 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sostegni</a:t>
            </a:r>
            <a:endParaRPr lang="en-US" sz="3200" dirty="0" smtClean="0">
              <a:solidFill>
                <a:srgbClr val="002060"/>
              </a:solidFill>
              <a:latin typeface="+mn-lt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Attività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coinvolgono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proprio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tutti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 e 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sostengono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 la 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cosapevolezza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delle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differenze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it-IT" dirty="0" smtClean="0">
              <a:solidFill>
                <a:srgbClr val="002060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sz="3600" b="1" dirty="0" smtClean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9938" name="Picture 2" descr="http://www.liboriobutera.com/wp-content/uploads/2012/05/maestre-272x300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900"/>
          <a:stretch/>
        </p:blipFill>
        <p:spPr bwMode="auto">
          <a:xfrm rot="753350">
            <a:off x="6265819" y="763850"/>
            <a:ext cx="2590800" cy="1688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eschweifte Klammer links 1"/>
          <p:cNvSpPr/>
          <p:nvPr/>
        </p:nvSpPr>
        <p:spPr>
          <a:xfrm>
            <a:off x="530225" y="1608138"/>
            <a:ext cx="255588" cy="1604962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002060"/>
              </a:solidFill>
            </a:endParaRPr>
          </a:p>
        </p:txBody>
      </p:sp>
      <p:sp>
        <p:nvSpPr>
          <p:cNvPr id="3" name="Geschweifte Klammer links 2"/>
          <p:cNvSpPr/>
          <p:nvPr/>
        </p:nvSpPr>
        <p:spPr>
          <a:xfrm>
            <a:off x="530225" y="3733800"/>
            <a:ext cx="255588" cy="2846388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414" name="Textfeld 3"/>
          <p:cNvSpPr txBox="1">
            <a:spLocks noChangeArrowheads="1"/>
          </p:cNvSpPr>
          <p:nvPr/>
        </p:nvSpPr>
        <p:spPr bwMode="auto">
          <a:xfrm>
            <a:off x="42863" y="2089150"/>
            <a:ext cx="487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002060"/>
                </a:solidFill>
              </a:rPr>
              <a:t>+</a:t>
            </a:r>
            <a:endParaRPr lang="de-DE" sz="3600" dirty="0">
              <a:solidFill>
                <a:srgbClr val="002060"/>
              </a:solidFill>
            </a:endParaRPr>
          </a:p>
        </p:txBody>
      </p:sp>
      <p:sp>
        <p:nvSpPr>
          <p:cNvPr id="17415" name="Textfeld 8"/>
          <p:cNvSpPr txBox="1">
            <a:spLocks noChangeArrowheads="1"/>
          </p:cNvSpPr>
          <p:nvPr/>
        </p:nvSpPr>
        <p:spPr bwMode="auto">
          <a:xfrm>
            <a:off x="42863" y="4833938"/>
            <a:ext cx="4873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002060"/>
                </a:solidFill>
              </a:rPr>
              <a:t>-</a:t>
            </a:r>
            <a:endParaRPr lang="de-DE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77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85813" y="501650"/>
            <a:ext cx="7886700" cy="5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marL="514350" indent="-514350" eaLnBrk="1" hangingPunct="1">
              <a:lnSpc>
                <a:spcPct val="90000"/>
              </a:lnSpc>
              <a:spcBef>
                <a:spcPct val="20000"/>
              </a:spcBef>
              <a:buFont typeface="+mj-lt"/>
              <a:buAutoNum type="arabicPeriod" startAt="3"/>
              <a:defRPr/>
            </a:pPr>
            <a:r>
              <a:rPr lang="en-US" sz="3200" dirty="0" smtClean="0">
                <a:solidFill>
                  <a:srgbClr val="002060"/>
                </a:solidFill>
                <a:latin typeface="Calibri" pitchFamily="-111" charset="0"/>
              </a:rPr>
              <a:t>Il 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-111" charset="0"/>
              </a:rPr>
              <a:t>punto</a:t>
            </a:r>
            <a:r>
              <a:rPr lang="en-US" sz="3200" dirty="0" smtClean="0">
                <a:solidFill>
                  <a:srgbClr val="002060"/>
                </a:solidFill>
                <a:latin typeface="Calibri" pitchFamily="-111" charset="0"/>
              </a:rPr>
              <a:t> di vista 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-111" charset="0"/>
              </a:rPr>
              <a:t>dei</a:t>
            </a:r>
            <a:r>
              <a:rPr lang="en-US" sz="3200" dirty="0" smtClean="0">
                <a:solidFill>
                  <a:srgbClr val="002060"/>
                </a:solidFill>
                <a:latin typeface="Calibri" pitchFamily="-111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-111" charset="0"/>
              </a:rPr>
              <a:t>genitori</a:t>
            </a:r>
            <a:endParaRPr lang="en-US" sz="3200" dirty="0" smtClean="0">
              <a:solidFill>
                <a:srgbClr val="002060"/>
              </a:solidFill>
              <a:latin typeface="Calibri" pitchFamily="-111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dirty="0">
                <a:solidFill>
                  <a:srgbClr val="002060"/>
                </a:solidFill>
                <a:latin typeface="Calibri" pitchFamily="-111" charset="0"/>
              </a:rPr>
              <a:t>	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sz="3200" dirty="0" err="1" smtClean="0">
                <a:solidFill>
                  <a:srgbClr val="002060"/>
                </a:solidFill>
                <a:latin typeface="Calibri" pitchFamily="-111" charset="0"/>
              </a:rPr>
              <a:t>Percezione</a:t>
            </a:r>
            <a:r>
              <a:rPr lang="en-US" sz="3200" dirty="0" smtClean="0">
                <a:solidFill>
                  <a:srgbClr val="002060"/>
                </a:solidFill>
                <a:latin typeface="Calibri" pitchFamily="-111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-111" charset="0"/>
              </a:rPr>
              <a:t>positiva</a:t>
            </a:r>
            <a:r>
              <a:rPr lang="en-US" sz="3200" dirty="0" smtClean="0">
                <a:solidFill>
                  <a:srgbClr val="002060"/>
                </a:solidFill>
                <a:latin typeface="Calibri" pitchFamily="-111" charset="0"/>
              </a:rPr>
              <a:t> del 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-111" charset="0"/>
              </a:rPr>
              <a:t>clima</a:t>
            </a:r>
            <a:r>
              <a:rPr lang="en-US" sz="3200" dirty="0" smtClean="0">
                <a:solidFill>
                  <a:srgbClr val="002060"/>
                </a:solidFill>
                <a:latin typeface="Calibri" pitchFamily="-111" charset="0"/>
              </a:rPr>
              <a:t>: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dirty="0" smtClean="0">
                <a:solidFill>
                  <a:srgbClr val="002060"/>
                </a:solidFill>
                <a:latin typeface="Calibri" pitchFamily="-111" charset="0"/>
              </a:rPr>
              <a:t>	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-111" charset="0"/>
              </a:rPr>
              <a:t>sicuerezza</a:t>
            </a:r>
            <a:r>
              <a:rPr lang="en-US" sz="3200" dirty="0" smtClean="0">
                <a:solidFill>
                  <a:srgbClr val="002060"/>
                </a:solidFill>
                <a:latin typeface="Calibri" pitchFamily="-111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-111" charset="0"/>
              </a:rPr>
              <a:t>atmosfera</a:t>
            </a:r>
            <a:r>
              <a:rPr lang="en-US" sz="3200" dirty="0" smtClean="0">
                <a:solidFill>
                  <a:srgbClr val="002060"/>
                </a:solidFill>
                <a:latin typeface="Calibri" pitchFamily="-111" charset="0"/>
              </a:rPr>
              <a:t>, 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dirty="0">
                <a:solidFill>
                  <a:srgbClr val="002060"/>
                </a:solidFill>
                <a:latin typeface="Calibri" pitchFamily="-111" charset="0"/>
              </a:rPr>
              <a:t>	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-111" charset="0"/>
              </a:rPr>
              <a:t>accoglienza</a:t>
            </a:r>
            <a:endParaRPr lang="en-US" sz="3200" dirty="0" smtClean="0">
              <a:solidFill>
                <a:srgbClr val="002060"/>
              </a:solidFill>
              <a:latin typeface="Calibri" pitchFamily="-111" charset="0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endParaRPr lang="en-US" sz="3200" dirty="0">
              <a:solidFill>
                <a:srgbClr val="002060"/>
              </a:solidFill>
              <a:latin typeface="Calibri" pitchFamily="-111" charset="0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sz="3200" dirty="0" err="1" smtClean="0">
                <a:solidFill>
                  <a:srgbClr val="002060"/>
                </a:solidFill>
                <a:latin typeface="Calibri" pitchFamily="-111" charset="0"/>
              </a:rPr>
              <a:t>Bisogno</a:t>
            </a:r>
            <a:r>
              <a:rPr lang="en-US" sz="3200" dirty="0" smtClean="0">
                <a:solidFill>
                  <a:srgbClr val="002060"/>
                </a:solidFill>
                <a:latin typeface="Calibri" pitchFamily="-111" charset="0"/>
              </a:rPr>
              <a:t> di 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-111" charset="0"/>
              </a:rPr>
              <a:t>potenziamento</a:t>
            </a:r>
            <a:r>
              <a:rPr lang="en-US" sz="3200" dirty="0" smtClean="0">
                <a:solidFill>
                  <a:srgbClr val="002060"/>
                </a:solidFill>
                <a:latin typeface="Calibri" pitchFamily="-111" charset="0"/>
              </a:rPr>
              <a:t> di 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-111" charset="0"/>
              </a:rPr>
              <a:t>comunicazione</a:t>
            </a:r>
            <a:r>
              <a:rPr lang="en-US" sz="3200" dirty="0" smtClean="0">
                <a:solidFill>
                  <a:srgbClr val="002060"/>
                </a:solidFill>
                <a:latin typeface="Calibri" pitchFamily="-111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-111" charset="0"/>
              </a:rPr>
              <a:t>scuola-famiglia</a:t>
            </a:r>
            <a:endParaRPr lang="en-US" sz="3200" dirty="0" smtClean="0">
              <a:solidFill>
                <a:srgbClr val="002060"/>
              </a:solidFill>
              <a:latin typeface="Calibri" pitchFamily="-111" charset="0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sz="3200" dirty="0" err="1" smtClean="0">
                <a:solidFill>
                  <a:srgbClr val="002060"/>
                </a:solidFill>
                <a:latin typeface="Calibri" pitchFamily="-111" charset="0"/>
              </a:rPr>
              <a:t>Visione</a:t>
            </a:r>
            <a:r>
              <a:rPr lang="en-US" sz="3200" dirty="0" smtClean="0">
                <a:solidFill>
                  <a:srgbClr val="002060"/>
                </a:solidFill>
                <a:latin typeface="Calibri" pitchFamily="-111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-111" charset="0"/>
              </a:rPr>
              <a:t>meno</a:t>
            </a:r>
            <a:r>
              <a:rPr lang="en-US" sz="3200" dirty="0" smtClean="0">
                <a:solidFill>
                  <a:srgbClr val="002060"/>
                </a:solidFill>
                <a:latin typeface="Calibri" pitchFamily="-111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-111" charset="0"/>
              </a:rPr>
              <a:t>positiva</a:t>
            </a:r>
            <a:r>
              <a:rPr lang="en-US" sz="3200" dirty="0" smtClean="0">
                <a:solidFill>
                  <a:srgbClr val="002060"/>
                </a:solidFill>
                <a:latin typeface="Calibri" pitchFamily="-111" charset="0"/>
              </a:rPr>
              <a:t> (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-111" charset="0"/>
              </a:rPr>
              <a:t>rispetto</a:t>
            </a:r>
            <a:r>
              <a:rPr lang="en-US" sz="3200" dirty="0" smtClean="0">
                <a:solidFill>
                  <a:srgbClr val="002060"/>
                </a:solidFill>
                <a:latin typeface="Calibri" pitchFamily="-111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-111" charset="0"/>
              </a:rPr>
              <a:t>agli</a:t>
            </a:r>
            <a:r>
              <a:rPr lang="en-US" sz="3200" dirty="0" smtClean="0">
                <a:solidFill>
                  <a:srgbClr val="002060"/>
                </a:solidFill>
                <a:latin typeface="Calibri" pitchFamily="-111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-111" charset="0"/>
              </a:rPr>
              <a:t>insegnanti</a:t>
            </a:r>
            <a:r>
              <a:rPr lang="en-US" sz="3200" dirty="0" smtClean="0">
                <a:solidFill>
                  <a:srgbClr val="002060"/>
                </a:solidFill>
                <a:latin typeface="Calibri" pitchFamily="-111" charset="0"/>
              </a:rPr>
              <a:t>) 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-111" charset="0"/>
              </a:rPr>
              <a:t>dell’attenzione</a:t>
            </a:r>
            <a:r>
              <a:rPr lang="en-US" sz="3200" dirty="0" smtClean="0">
                <a:solidFill>
                  <a:srgbClr val="002060"/>
                </a:solidFill>
                <a:latin typeface="Calibri" pitchFamily="-111" charset="0"/>
              </a:rPr>
              <a:t> ad 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-111" charset="0"/>
              </a:rPr>
              <a:t>altre</a:t>
            </a:r>
            <a:r>
              <a:rPr lang="en-US" sz="3200" dirty="0" smtClean="0">
                <a:solidFill>
                  <a:srgbClr val="002060"/>
                </a:solidFill>
                <a:latin typeface="Calibri" pitchFamily="-111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itchFamily="-111" charset="0"/>
              </a:rPr>
              <a:t>lingue</a:t>
            </a:r>
            <a:r>
              <a:rPr lang="en-US" sz="3200" dirty="0" smtClean="0">
                <a:solidFill>
                  <a:srgbClr val="002060"/>
                </a:solidFill>
                <a:latin typeface="Calibri" pitchFamily="-111" charset="0"/>
              </a:rPr>
              <a:t> e culture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it-IT" dirty="0" smtClean="0">
              <a:solidFill>
                <a:srgbClr val="002060"/>
              </a:solidFill>
              <a:latin typeface="Calibri" pitchFamily="-111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sz="3600" b="1" dirty="0" smtClean="0">
              <a:solidFill>
                <a:srgbClr val="002060"/>
              </a:solidFill>
              <a:latin typeface="Calibri" pitchFamily="-111" charset="0"/>
            </a:endParaRPr>
          </a:p>
        </p:txBody>
      </p:sp>
      <p:sp>
        <p:nvSpPr>
          <p:cNvPr id="2" name="Geschweifte Klammer links 1"/>
          <p:cNvSpPr/>
          <p:nvPr/>
        </p:nvSpPr>
        <p:spPr>
          <a:xfrm>
            <a:off x="530225" y="1608138"/>
            <a:ext cx="255588" cy="1604962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002060"/>
              </a:solidFill>
            </a:endParaRPr>
          </a:p>
        </p:txBody>
      </p:sp>
      <p:sp>
        <p:nvSpPr>
          <p:cNvPr id="3" name="Geschweifte Klammer links 2"/>
          <p:cNvSpPr/>
          <p:nvPr/>
        </p:nvSpPr>
        <p:spPr>
          <a:xfrm>
            <a:off x="530225" y="3733800"/>
            <a:ext cx="255588" cy="2514600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437" name="Textfeld 3"/>
          <p:cNvSpPr txBox="1">
            <a:spLocks noChangeArrowheads="1"/>
          </p:cNvSpPr>
          <p:nvPr/>
        </p:nvSpPr>
        <p:spPr bwMode="auto">
          <a:xfrm>
            <a:off x="42863" y="2089150"/>
            <a:ext cx="487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002060"/>
                </a:solidFill>
              </a:rPr>
              <a:t>+</a:t>
            </a:r>
            <a:endParaRPr lang="de-DE" sz="3600" dirty="0">
              <a:solidFill>
                <a:srgbClr val="002060"/>
              </a:solidFill>
            </a:endParaRPr>
          </a:p>
        </p:txBody>
      </p:sp>
      <p:sp>
        <p:nvSpPr>
          <p:cNvPr id="18438" name="Textfeld 8"/>
          <p:cNvSpPr txBox="1">
            <a:spLocks noChangeArrowheads="1"/>
          </p:cNvSpPr>
          <p:nvPr/>
        </p:nvSpPr>
        <p:spPr bwMode="auto">
          <a:xfrm>
            <a:off x="42863" y="4833938"/>
            <a:ext cx="4873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002060"/>
                </a:solidFill>
              </a:rPr>
              <a:t>-</a:t>
            </a:r>
            <a:endParaRPr lang="de-DE" sz="3600" dirty="0">
              <a:solidFill>
                <a:srgbClr val="002060"/>
              </a:solidFill>
            </a:endParaRPr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21804">
            <a:off x="6434138" y="457200"/>
            <a:ext cx="2201862" cy="230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13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itle 1"/>
          <p:cNvSpPr>
            <a:spLocks noGrp="1"/>
          </p:cNvSpPr>
          <p:nvPr>
            <p:ph type="title" idx="4294967295"/>
          </p:nvPr>
        </p:nvSpPr>
        <p:spPr>
          <a:xfrm>
            <a:off x="0" y="317500"/>
            <a:ext cx="9144000" cy="939800"/>
          </a:xfrm>
        </p:spPr>
        <p:txBody>
          <a:bodyPr>
            <a:normAutofit fontScale="90000"/>
          </a:bodyPr>
          <a:lstStyle/>
          <a:p>
            <a:pPr marL="319088" indent="-319088" eaLnBrk="1" hangingPunct="1">
              <a:buClr>
                <a:srgbClr val="76079D"/>
              </a:buClr>
              <a:defRPr/>
            </a:pPr>
            <a:r>
              <a:rPr lang="en-US" sz="4300" dirty="0" smtClean="0">
                <a:solidFill>
                  <a:srgbClr val="002060"/>
                </a:solidFill>
                <a:latin typeface="+mn-lt"/>
              </a:rPr>
              <a:t>FASE 3: </a:t>
            </a:r>
            <a:r>
              <a:rPr lang="en-US" sz="4300" dirty="0" err="1" smtClean="0">
                <a:solidFill>
                  <a:srgbClr val="002060"/>
                </a:solidFill>
                <a:latin typeface="+mn-lt"/>
              </a:rPr>
              <a:t>Progettazione</a:t>
            </a:r>
            <a:r>
              <a:rPr lang="en-US" sz="4300" dirty="0" smtClean="0">
                <a:solidFill>
                  <a:srgbClr val="002060"/>
                </a:solidFill>
                <a:latin typeface="+mn-lt"/>
              </a:rPr>
              <a:t> di </a:t>
            </a:r>
            <a:r>
              <a:rPr lang="en-US" sz="4300" dirty="0" err="1" smtClean="0">
                <a:solidFill>
                  <a:srgbClr val="002060"/>
                </a:solidFill>
                <a:latin typeface="+mn-lt"/>
              </a:rPr>
              <a:t>Priorità</a:t>
            </a:r>
            <a:r>
              <a:rPr lang="en-US" sz="4300" dirty="0" smtClean="0">
                <a:solidFill>
                  <a:srgbClr val="002060"/>
                </a:solidFill>
                <a:latin typeface="+mn-lt"/>
              </a:rPr>
              <a:t> E STRATEGIE per </a:t>
            </a:r>
            <a:r>
              <a:rPr lang="en-US" sz="4300" dirty="0" err="1" smtClean="0">
                <a:solidFill>
                  <a:srgbClr val="002060"/>
                </a:solidFill>
                <a:latin typeface="+mn-lt"/>
              </a:rPr>
              <a:t>il</a:t>
            </a:r>
            <a:r>
              <a:rPr lang="en-US" sz="43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4300" dirty="0" err="1" smtClean="0">
                <a:solidFill>
                  <a:srgbClr val="002060"/>
                </a:solidFill>
                <a:latin typeface="+mn-lt"/>
              </a:rPr>
              <a:t>cambiamento</a:t>
            </a:r>
            <a:endParaRPr lang="en-US" sz="43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67506" y="2636912"/>
            <a:ext cx="8408987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  <a:defRPr/>
            </a:pPr>
            <a:endParaRPr lang="it-IT" dirty="0" smtClean="0">
              <a:latin typeface="Calibri" pitchFamily="-111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Due </a:t>
            </a:r>
            <a:r>
              <a:rPr lang="en-US" sz="3600" b="1" dirty="0" err="1" smtClean="0">
                <a:solidFill>
                  <a:srgbClr val="002060"/>
                </a:solidFill>
                <a:latin typeface="+mn-lt"/>
              </a:rPr>
              <a:t>incontri</a:t>
            </a: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 in </a:t>
            </a:r>
            <a:r>
              <a:rPr lang="en-US" sz="3600" b="1" dirty="0" err="1" smtClean="0">
                <a:solidFill>
                  <a:srgbClr val="002060"/>
                </a:solidFill>
                <a:latin typeface="+mn-lt"/>
              </a:rPr>
              <a:t>settembre</a:t>
            </a: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 con </a:t>
            </a:r>
            <a:r>
              <a:rPr lang="en-US" sz="3600" b="1" dirty="0" err="1" smtClean="0">
                <a:solidFill>
                  <a:srgbClr val="002060"/>
                </a:solidFill>
                <a:latin typeface="+mn-lt"/>
              </a:rPr>
              <a:t>tutti</a:t>
            </a: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+mn-lt"/>
              </a:rPr>
              <a:t>gli</a:t>
            </a: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+mn-lt"/>
              </a:rPr>
              <a:t>insegnanti</a:t>
            </a: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 di </a:t>
            </a:r>
            <a:r>
              <a:rPr lang="en-US" sz="3600" b="1" dirty="0" err="1" smtClean="0">
                <a:solidFill>
                  <a:srgbClr val="002060"/>
                </a:solidFill>
                <a:latin typeface="+mn-lt"/>
              </a:rPr>
              <a:t>progettazione</a:t>
            </a: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+mn-lt"/>
              </a:rPr>
              <a:t>condivisa</a:t>
            </a:r>
            <a:endParaRPr lang="en-US" sz="3600" b="1" dirty="0" smtClean="0">
              <a:solidFill>
                <a:srgbClr val="002060"/>
              </a:solidFill>
              <a:latin typeface="+mn-lt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sz="3600" b="1" dirty="0" smtClean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444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300"/>
                    </a14:imgEffect>
                    <a14:imgEffect>
                      <a14:brightnessContrast contras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56" t="6077" r="7642"/>
          <a:stretch/>
        </p:blipFill>
        <p:spPr>
          <a:xfrm rot="5400000">
            <a:off x="1323020" y="80631"/>
            <a:ext cx="6857999" cy="6696744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4445151" y="2060848"/>
            <a:ext cx="3672408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9233" y="0"/>
            <a:ext cx="3712786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455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  <a14:imgEffect>
                      <a14:brightnessContrast contras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04664"/>
            <a:ext cx="7632848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2675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9279353"/>
              </p:ext>
            </p:extLst>
          </p:nvPr>
        </p:nvGraphicFramePr>
        <p:xfrm>
          <a:off x="323528" y="1052736"/>
          <a:ext cx="8366125" cy="4206192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802952"/>
                <a:gridCol w="5563173"/>
              </a:tblGrid>
              <a:tr h="822892">
                <a:tc rowSpan="4"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INTERCULTURA</a:t>
                      </a:r>
                      <a:endParaRPr lang="de-DE" sz="2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16" marB="45716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Laboratori</a:t>
                      </a:r>
                      <a:r>
                        <a:rPr lang="en-US" sz="2400" dirty="0" smtClean="0"/>
                        <a:t> per bambini con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attenzione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all’intercultura</a:t>
                      </a:r>
                      <a:r>
                        <a:rPr lang="en-US" sz="2400" baseline="0" dirty="0" smtClean="0"/>
                        <a:t> (</a:t>
                      </a:r>
                      <a:r>
                        <a:rPr lang="en-US" sz="2400" baseline="0" dirty="0" err="1" smtClean="0"/>
                        <a:t>coinvolgimento</a:t>
                      </a:r>
                      <a:r>
                        <a:rPr lang="en-US" sz="2400" baseline="0" dirty="0" smtClean="0"/>
                        <a:t> di </a:t>
                      </a:r>
                      <a:r>
                        <a:rPr lang="en-US" sz="2400" baseline="0" dirty="0" err="1" smtClean="0"/>
                        <a:t>genitori</a:t>
                      </a:r>
                      <a:r>
                        <a:rPr lang="en-US" sz="2400" baseline="0" dirty="0" smtClean="0"/>
                        <a:t>)</a:t>
                      </a:r>
                      <a:endParaRPr lang="de-DE" sz="2400" dirty="0"/>
                    </a:p>
                  </a:txBody>
                  <a:tcPr marL="91438" marR="91438" marT="45716" marB="45716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57162">
                <a:tc vMerge="1"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Festa</a:t>
                      </a:r>
                      <a:r>
                        <a:rPr lang="en-US" sz="2400" dirty="0" smtClean="0"/>
                        <a:t> finale </a:t>
                      </a:r>
                      <a:r>
                        <a:rPr lang="en-US" sz="2400" dirty="0" err="1" smtClean="0"/>
                        <a:t>interculturale</a:t>
                      </a:r>
                      <a:endParaRPr lang="de-DE" sz="2400" dirty="0"/>
                    </a:p>
                  </a:txBody>
                  <a:tcPr marL="91438" marR="91438" marT="45716" marB="45716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57162">
                <a:tc vMerge="1"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Gemellaggio</a:t>
                      </a:r>
                      <a:endParaRPr lang="de-DE" sz="2400" dirty="0"/>
                    </a:p>
                  </a:txBody>
                  <a:tcPr marL="91438" marR="91438" marT="45716" marB="45716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57162">
                <a:tc vMerge="1"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PPT</a:t>
                      </a:r>
                      <a:endParaRPr lang="de-DE" sz="2400" dirty="0"/>
                    </a:p>
                  </a:txBody>
                  <a:tcPr marL="91438" marR="91438" marT="45716" marB="45716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22892">
                <a:tc rowSpan="2"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COMUNICAZIONE SCUOLA-FAMIGLIA</a:t>
                      </a:r>
                      <a:endParaRPr lang="de-DE" sz="2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16" marB="45716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Diario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dei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ricordi</a:t>
                      </a:r>
                      <a:r>
                        <a:rPr lang="en-US" sz="2400" dirty="0" smtClean="0"/>
                        <a:t> di </a:t>
                      </a:r>
                      <a:r>
                        <a:rPr lang="en-US" sz="2400" dirty="0" err="1" smtClean="0"/>
                        <a:t>sezione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esposto</a:t>
                      </a:r>
                      <a:r>
                        <a:rPr lang="en-US" sz="2400" baseline="0" dirty="0" smtClean="0"/>
                        <a:t> in </a:t>
                      </a:r>
                      <a:r>
                        <a:rPr lang="en-US" sz="2400" baseline="0" dirty="0" err="1" smtClean="0"/>
                        <a:t>atrio</a:t>
                      </a:r>
                      <a:endParaRPr lang="de-DE" sz="2400" dirty="0"/>
                    </a:p>
                  </a:txBody>
                  <a:tcPr marL="91438" marR="91438" marT="45716" marB="45716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22892">
                <a:tc vMerge="1"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Visita</a:t>
                      </a:r>
                      <a:r>
                        <a:rPr lang="en-US" sz="2400" dirty="0" smtClean="0"/>
                        <a:t> 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scuola</a:t>
                      </a:r>
                      <a:r>
                        <a:rPr lang="en-US" sz="2400" baseline="0" dirty="0" smtClean="0"/>
                        <a:t> per “</a:t>
                      </a:r>
                      <a:r>
                        <a:rPr lang="en-US" sz="2400" baseline="0" dirty="0" err="1" smtClean="0"/>
                        <a:t>giornata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tipo</a:t>
                      </a:r>
                      <a:r>
                        <a:rPr lang="en-US" sz="2400" baseline="0" dirty="0" smtClean="0"/>
                        <a:t>” (solo per </a:t>
                      </a:r>
                      <a:r>
                        <a:rPr lang="en-US" sz="2400" baseline="0" dirty="0" err="1" smtClean="0"/>
                        <a:t>genitori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dei</a:t>
                      </a:r>
                      <a:r>
                        <a:rPr lang="en-US" sz="2400" baseline="0" dirty="0" smtClean="0"/>
                        <a:t> bambini di 3 </a:t>
                      </a:r>
                      <a:r>
                        <a:rPr lang="en-US" sz="2400" baseline="0" dirty="0" err="1" smtClean="0"/>
                        <a:t>anni</a:t>
                      </a:r>
                      <a:r>
                        <a:rPr lang="en-US" sz="2400" baseline="0" dirty="0" smtClean="0"/>
                        <a:t>) </a:t>
                      </a:r>
                      <a:endParaRPr lang="de-DE" sz="2400" dirty="0"/>
                    </a:p>
                  </a:txBody>
                  <a:tcPr marL="91438" marR="91438" marT="45716" marB="45716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2872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196752"/>
            <a:ext cx="8229600" cy="41870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b="1" dirty="0" smtClean="0">
                <a:solidFill>
                  <a:srgbClr val="002060"/>
                </a:solidFill>
              </a:rPr>
              <a:t>COME SI PROSEGUE…</a:t>
            </a:r>
          </a:p>
          <a:p>
            <a:pPr marL="0" indent="0">
              <a:buNone/>
            </a:pPr>
            <a:endParaRPr lang="it-IT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2800" b="1" dirty="0" smtClean="0">
                <a:solidFill>
                  <a:srgbClr val="002060"/>
                </a:solidFill>
              </a:rPr>
              <a:t>Coinvolgimento Istituti</a:t>
            </a:r>
          </a:p>
          <a:p>
            <a:pPr marL="0" indent="0">
              <a:buNone/>
            </a:pPr>
            <a:endParaRPr lang="it-IT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2800" b="1" dirty="0" smtClean="0">
                <a:solidFill>
                  <a:srgbClr val="002060"/>
                </a:solidFill>
              </a:rPr>
              <a:t>Costituzione Rete</a:t>
            </a:r>
            <a:endParaRPr lang="it-IT" sz="2800" b="1" dirty="0">
              <a:solidFill>
                <a:srgbClr val="002060"/>
              </a:solidFill>
            </a:endParaRPr>
          </a:p>
          <a:p>
            <a:r>
              <a:rPr lang="it-IT" sz="2800" b="1" dirty="0" smtClean="0">
                <a:solidFill>
                  <a:srgbClr val="002060"/>
                </a:solidFill>
              </a:rPr>
              <a:t>Rete di amici critici</a:t>
            </a:r>
          </a:p>
          <a:p>
            <a:r>
              <a:rPr lang="it-IT" sz="2800" b="1" dirty="0" smtClean="0">
                <a:solidFill>
                  <a:srgbClr val="002060"/>
                </a:solidFill>
              </a:rPr>
              <a:t>Elaborazione materiali per l’autovalutazione</a:t>
            </a:r>
          </a:p>
          <a:p>
            <a:pPr marL="0" indent="0">
              <a:buNone/>
            </a:pPr>
            <a:endParaRPr lang="it-IT" sz="2800" b="1" dirty="0" smtClean="0">
              <a:solidFill>
                <a:srgbClr val="002060"/>
              </a:solidFill>
            </a:endParaRPr>
          </a:p>
          <a:p>
            <a:pPr>
              <a:buFont typeface="Arial" charset="0"/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26484402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196752"/>
            <a:ext cx="8229600" cy="41870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b="1" dirty="0" smtClean="0">
                <a:solidFill>
                  <a:srgbClr val="002060"/>
                </a:solidFill>
              </a:rPr>
              <a:t>ATTIVITÀ</a:t>
            </a:r>
          </a:p>
          <a:p>
            <a:endParaRPr lang="it-IT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2800" b="1" dirty="0" smtClean="0">
                <a:solidFill>
                  <a:srgbClr val="002060"/>
                </a:solidFill>
              </a:rPr>
              <a:t>A gruppi (docenti della stessa scuola):</a:t>
            </a:r>
          </a:p>
          <a:p>
            <a:pPr marL="0" indent="0">
              <a:buNone/>
            </a:pPr>
            <a:endParaRPr lang="it-IT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2800" b="1" u="sng" dirty="0" smtClean="0">
                <a:solidFill>
                  <a:srgbClr val="002060"/>
                </a:solidFill>
              </a:rPr>
              <a:t>Risorse</a:t>
            </a:r>
            <a:r>
              <a:rPr lang="it-IT" sz="2800" b="1" dirty="0" smtClean="0">
                <a:solidFill>
                  <a:srgbClr val="002060"/>
                </a:solidFill>
              </a:rPr>
              <a:t> che a vostro avviso troverebbe nella scuola l’applicazione dell’Index</a:t>
            </a:r>
          </a:p>
          <a:p>
            <a:pPr>
              <a:buFont typeface="Arial" charset="0"/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2907415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338513" y="1250950"/>
            <a:ext cx="2244725" cy="822325"/>
          </a:xfrm>
          <a:prstGeom prst="rect">
            <a:avLst/>
          </a:prstGeom>
          <a:solidFill>
            <a:schemeClr val="tx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FASE 1: 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COMINCIARE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338513" y="2678113"/>
            <a:ext cx="2244725" cy="822325"/>
          </a:xfrm>
          <a:prstGeom prst="rect">
            <a:avLst/>
          </a:prstGeom>
          <a:solidFill>
            <a:schemeClr val="tx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FASE 2: AUTOVALUTAZIONE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873750" y="3829050"/>
            <a:ext cx="2244725" cy="820738"/>
          </a:xfrm>
          <a:prstGeom prst="rect">
            <a:avLst/>
          </a:prstGeom>
          <a:solidFill>
            <a:schemeClr val="tx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FASE 3: PROGETTARE PRIORITÀ E STRATEGIE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473450" y="5186363"/>
            <a:ext cx="2243138" cy="822325"/>
          </a:xfrm>
          <a:prstGeom prst="rect">
            <a:avLst/>
          </a:prstGeom>
          <a:solidFill>
            <a:schemeClr val="tx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>
                <a:solidFill>
                  <a:srgbClr val="002060"/>
                </a:solidFill>
                <a:latin typeface="Calibri" pitchFamily="34" charset="0"/>
              </a:rPr>
              <a:t>FASE 4: REALIZZARE PRIORITÀ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41388" y="3829050"/>
            <a:ext cx="2244725" cy="820738"/>
          </a:xfrm>
          <a:prstGeom prst="rect">
            <a:avLst/>
          </a:prstGeom>
          <a:solidFill>
            <a:schemeClr val="tx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FASE 5: REVISIONE DEL PROCESSO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-1" y="22492"/>
            <a:ext cx="914400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200" b="1" dirty="0" smtClean="0">
                <a:solidFill>
                  <a:srgbClr val="002060"/>
                </a:solidFill>
                <a:ea typeface="Geneva" charset="-128"/>
                <a:cs typeface="+mj-cs"/>
              </a:rPr>
              <a:t>LE FASI DEL PROCESSO </a:t>
            </a:r>
          </a:p>
          <a:p>
            <a:pPr algn="ctr">
              <a:defRPr/>
            </a:pPr>
            <a:r>
              <a:rPr lang="it-IT" sz="3200" b="1" dirty="0" smtClean="0">
                <a:solidFill>
                  <a:srgbClr val="002060"/>
                </a:solidFill>
                <a:ea typeface="Geneva" charset="-128"/>
                <a:cs typeface="+mj-cs"/>
              </a:rPr>
              <a:t>DI AUTOVALUTAZIONE E AUTOMIGLIORAMENTO</a:t>
            </a:r>
            <a:endParaRPr lang="it-IT" sz="3200" b="1" dirty="0">
              <a:solidFill>
                <a:srgbClr val="002060"/>
              </a:solidFill>
              <a:ea typeface="Geneva" charset="-128"/>
              <a:cs typeface="+mj-cs"/>
            </a:endParaRPr>
          </a:p>
        </p:txBody>
      </p:sp>
      <p:sp>
        <p:nvSpPr>
          <p:cNvPr id="21" name="Down Arrow 20"/>
          <p:cNvSpPr>
            <a:spLocks noChangeArrowheads="1"/>
          </p:cNvSpPr>
          <p:nvPr/>
        </p:nvSpPr>
        <p:spPr bwMode="auto">
          <a:xfrm>
            <a:off x="4221163" y="2208213"/>
            <a:ext cx="314325" cy="331787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00206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Bent Arrow 21"/>
          <p:cNvSpPr>
            <a:spLocks/>
          </p:cNvSpPr>
          <p:nvPr/>
        </p:nvSpPr>
        <p:spPr bwMode="auto">
          <a:xfrm>
            <a:off x="2419350" y="2890838"/>
            <a:ext cx="766763" cy="747712"/>
          </a:xfrm>
          <a:custGeom>
            <a:avLst/>
            <a:gdLst>
              <a:gd name="T0" fmla="*/ 579835 w 766763"/>
              <a:gd name="T1" fmla="*/ 0 h 747712"/>
              <a:gd name="T2" fmla="*/ 579835 w 766763"/>
              <a:gd name="T3" fmla="*/ 373856 h 747712"/>
              <a:gd name="T4" fmla="*/ 65772 w 766763"/>
              <a:gd name="T5" fmla="*/ 747712 h 747712"/>
              <a:gd name="T6" fmla="*/ 766763 w 766763"/>
              <a:gd name="T7" fmla="*/ 186928 h 747712"/>
              <a:gd name="T8" fmla="*/ 17694720 60000 65536"/>
              <a:gd name="T9" fmla="*/ 5898240 60000 65536"/>
              <a:gd name="T10" fmla="*/ 589824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6763" h="747712">
                <a:moveTo>
                  <a:pt x="0" y="747712"/>
                </a:moveTo>
                <a:lnTo>
                  <a:pt x="0" y="448280"/>
                </a:lnTo>
                <a:lnTo>
                  <a:pt x="-1" y="448279"/>
                </a:lnTo>
                <a:cubicBezTo>
                  <a:pt x="0" y="267614"/>
                  <a:pt x="146458" y="121156"/>
                  <a:pt x="327124" y="121156"/>
                </a:cubicBezTo>
                <a:cubicBezTo>
                  <a:pt x="327124" y="121155"/>
                  <a:pt x="327124" y="121156"/>
                  <a:pt x="327124" y="121156"/>
                </a:cubicBezTo>
                <a:lnTo>
                  <a:pt x="579835" y="121156"/>
                </a:lnTo>
                <a:lnTo>
                  <a:pt x="579835" y="0"/>
                </a:lnTo>
                <a:lnTo>
                  <a:pt x="766763" y="186928"/>
                </a:lnTo>
                <a:lnTo>
                  <a:pt x="579835" y="373856"/>
                </a:lnTo>
                <a:lnTo>
                  <a:pt x="579835" y="252700"/>
                </a:lnTo>
                <a:lnTo>
                  <a:pt x="327124" y="252700"/>
                </a:lnTo>
                <a:lnTo>
                  <a:pt x="327124" y="252699"/>
                </a:lnTo>
                <a:cubicBezTo>
                  <a:pt x="219108" y="252699"/>
                  <a:pt x="131544" y="340263"/>
                  <a:pt x="131544" y="448278"/>
                </a:cubicBezTo>
                <a:lnTo>
                  <a:pt x="131545" y="747712"/>
                </a:lnTo>
                <a:lnTo>
                  <a:pt x="0" y="747712"/>
                </a:lnTo>
                <a:close/>
              </a:path>
            </a:pathLst>
          </a:custGeom>
          <a:solidFill>
            <a:srgbClr val="00206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it-IT"/>
          </a:p>
        </p:txBody>
      </p:sp>
      <p:sp>
        <p:nvSpPr>
          <p:cNvPr id="23" name="Bent Arrow 22"/>
          <p:cNvSpPr>
            <a:spLocks/>
          </p:cNvSpPr>
          <p:nvPr/>
        </p:nvSpPr>
        <p:spPr bwMode="auto">
          <a:xfrm rot="5400000" flipH="1" flipV="1">
            <a:off x="2438401" y="4802187"/>
            <a:ext cx="766762" cy="804863"/>
          </a:xfrm>
          <a:custGeom>
            <a:avLst/>
            <a:gdLst>
              <a:gd name="T0" fmla="*/ 575072 w 766762"/>
              <a:gd name="T1" fmla="*/ 0 h 804863"/>
              <a:gd name="T2" fmla="*/ 575072 w 766762"/>
              <a:gd name="T3" fmla="*/ 383381 h 804863"/>
              <a:gd name="T4" fmla="*/ 68131 w 766762"/>
              <a:gd name="T5" fmla="*/ 804863 h 804863"/>
              <a:gd name="T6" fmla="*/ 766762 w 766762"/>
              <a:gd name="T7" fmla="*/ 191691 h 804863"/>
              <a:gd name="T8" fmla="*/ 17694720 60000 65536"/>
              <a:gd name="T9" fmla="*/ 5898240 60000 65536"/>
              <a:gd name="T10" fmla="*/ 589824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6762" h="804863">
                <a:moveTo>
                  <a:pt x="0" y="804863"/>
                </a:moveTo>
                <a:lnTo>
                  <a:pt x="0" y="459018"/>
                </a:lnTo>
                <a:lnTo>
                  <a:pt x="-1" y="459017"/>
                </a:lnTo>
                <a:cubicBezTo>
                  <a:pt x="0" y="273749"/>
                  <a:pt x="150189" y="123560"/>
                  <a:pt x="335458" y="123560"/>
                </a:cubicBezTo>
                <a:cubicBezTo>
                  <a:pt x="335458" y="123559"/>
                  <a:pt x="335458" y="123560"/>
                  <a:pt x="335458" y="123560"/>
                </a:cubicBezTo>
                <a:lnTo>
                  <a:pt x="575072" y="123560"/>
                </a:lnTo>
                <a:lnTo>
                  <a:pt x="575072" y="0"/>
                </a:lnTo>
                <a:lnTo>
                  <a:pt x="766762" y="191691"/>
                </a:lnTo>
                <a:lnTo>
                  <a:pt x="575072" y="383381"/>
                </a:lnTo>
                <a:lnTo>
                  <a:pt x="575072" y="259821"/>
                </a:lnTo>
                <a:lnTo>
                  <a:pt x="335458" y="259821"/>
                </a:lnTo>
                <a:lnTo>
                  <a:pt x="335458" y="259820"/>
                </a:lnTo>
                <a:cubicBezTo>
                  <a:pt x="225444" y="259820"/>
                  <a:pt x="136260" y="349004"/>
                  <a:pt x="136260" y="459017"/>
                </a:cubicBezTo>
                <a:lnTo>
                  <a:pt x="136261" y="804863"/>
                </a:lnTo>
                <a:lnTo>
                  <a:pt x="0" y="804863"/>
                </a:lnTo>
                <a:close/>
              </a:path>
            </a:pathLst>
          </a:custGeom>
          <a:solidFill>
            <a:srgbClr val="00206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it-IT"/>
          </a:p>
        </p:txBody>
      </p:sp>
      <p:sp>
        <p:nvSpPr>
          <p:cNvPr id="24" name="Bent Arrow 23"/>
          <p:cNvSpPr>
            <a:spLocks/>
          </p:cNvSpPr>
          <p:nvPr/>
        </p:nvSpPr>
        <p:spPr bwMode="auto">
          <a:xfrm flipH="1" flipV="1">
            <a:off x="5873750" y="4821238"/>
            <a:ext cx="766763" cy="803275"/>
          </a:xfrm>
          <a:custGeom>
            <a:avLst/>
            <a:gdLst>
              <a:gd name="T0" fmla="*/ 575072 w 766763"/>
              <a:gd name="T1" fmla="*/ 0 h 803275"/>
              <a:gd name="T2" fmla="*/ 575072 w 766763"/>
              <a:gd name="T3" fmla="*/ 383382 h 803275"/>
              <a:gd name="T4" fmla="*/ 68131 w 766763"/>
              <a:gd name="T5" fmla="*/ 803275 h 803275"/>
              <a:gd name="T6" fmla="*/ 766763 w 766763"/>
              <a:gd name="T7" fmla="*/ 191691 h 803275"/>
              <a:gd name="T8" fmla="*/ 17694720 60000 65536"/>
              <a:gd name="T9" fmla="*/ 5898240 60000 65536"/>
              <a:gd name="T10" fmla="*/ 589824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6763" h="803275">
                <a:moveTo>
                  <a:pt x="0" y="803275"/>
                </a:moveTo>
                <a:lnTo>
                  <a:pt x="0" y="459019"/>
                </a:lnTo>
                <a:lnTo>
                  <a:pt x="-1" y="459018"/>
                </a:lnTo>
                <a:cubicBezTo>
                  <a:pt x="0" y="273750"/>
                  <a:pt x="150190" y="123560"/>
                  <a:pt x="335459" y="123560"/>
                </a:cubicBezTo>
                <a:cubicBezTo>
                  <a:pt x="335459" y="123559"/>
                  <a:pt x="335459" y="123560"/>
                  <a:pt x="335459" y="123560"/>
                </a:cubicBezTo>
                <a:lnTo>
                  <a:pt x="575072" y="123560"/>
                </a:lnTo>
                <a:lnTo>
                  <a:pt x="575072" y="0"/>
                </a:lnTo>
                <a:lnTo>
                  <a:pt x="766763" y="191691"/>
                </a:lnTo>
                <a:lnTo>
                  <a:pt x="575072" y="383382"/>
                </a:lnTo>
                <a:lnTo>
                  <a:pt x="575072" y="259821"/>
                </a:lnTo>
                <a:lnTo>
                  <a:pt x="335459" y="259821"/>
                </a:lnTo>
                <a:lnTo>
                  <a:pt x="335459" y="259820"/>
                </a:lnTo>
                <a:cubicBezTo>
                  <a:pt x="225445" y="259820"/>
                  <a:pt x="136261" y="349004"/>
                  <a:pt x="136261" y="459017"/>
                </a:cubicBezTo>
                <a:lnTo>
                  <a:pt x="136261" y="803275"/>
                </a:lnTo>
                <a:lnTo>
                  <a:pt x="0" y="803275"/>
                </a:lnTo>
                <a:close/>
              </a:path>
            </a:pathLst>
          </a:custGeom>
          <a:solidFill>
            <a:srgbClr val="00206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it-IT"/>
          </a:p>
        </p:txBody>
      </p:sp>
      <p:sp>
        <p:nvSpPr>
          <p:cNvPr id="25" name="Bent Arrow 24"/>
          <p:cNvSpPr>
            <a:spLocks/>
          </p:cNvSpPr>
          <p:nvPr/>
        </p:nvSpPr>
        <p:spPr bwMode="auto">
          <a:xfrm rot="5400000">
            <a:off x="5865019" y="2899569"/>
            <a:ext cx="766762" cy="749300"/>
          </a:xfrm>
          <a:custGeom>
            <a:avLst/>
            <a:gdLst>
              <a:gd name="T0" fmla="*/ 579437 w 766762"/>
              <a:gd name="T1" fmla="*/ 0 h 749300"/>
              <a:gd name="T2" fmla="*/ 579437 w 766762"/>
              <a:gd name="T3" fmla="*/ 374650 h 749300"/>
              <a:gd name="T4" fmla="*/ 65912 w 766762"/>
              <a:gd name="T5" fmla="*/ 749300 h 749300"/>
              <a:gd name="T6" fmla="*/ 766762 w 766762"/>
              <a:gd name="T7" fmla="*/ 187325 h 749300"/>
              <a:gd name="T8" fmla="*/ 17694720 60000 65536"/>
              <a:gd name="T9" fmla="*/ 5898240 60000 65536"/>
              <a:gd name="T10" fmla="*/ 589824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6762" h="749300">
                <a:moveTo>
                  <a:pt x="0" y="749300"/>
                </a:moveTo>
                <a:lnTo>
                  <a:pt x="0" y="449232"/>
                </a:lnTo>
                <a:lnTo>
                  <a:pt x="-1" y="449231"/>
                </a:lnTo>
                <a:cubicBezTo>
                  <a:pt x="0" y="268182"/>
                  <a:pt x="146769" y="121413"/>
                  <a:pt x="327819" y="121413"/>
                </a:cubicBezTo>
                <a:cubicBezTo>
                  <a:pt x="327819" y="121412"/>
                  <a:pt x="327819" y="121413"/>
                  <a:pt x="327819" y="121413"/>
                </a:cubicBezTo>
                <a:lnTo>
                  <a:pt x="579437" y="121413"/>
                </a:lnTo>
                <a:lnTo>
                  <a:pt x="579437" y="0"/>
                </a:lnTo>
                <a:lnTo>
                  <a:pt x="766762" y="187325"/>
                </a:lnTo>
                <a:lnTo>
                  <a:pt x="579437" y="374650"/>
                </a:lnTo>
                <a:lnTo>
                  <a:pt x="579437" y="253237"/>
                </a:lnTo>
                <a:lnTo>
                  <a:pt x="327819" y="253237"/>
                </a:lnTo>
                <a:lnTo>
                  <a:pt x="327819" y="253236"/>
                </a:lnTo>
                <a:cubicBezTo>
                  <a:pt x="219574" y="253236"/>
                  <a:pt x="131824" y="340986"/>
                  <a:pt x="131824" y="449230"/>
                </a:cubicBezTo>
                <a:lnTo>
                  <a:pt x="131824" y="749300"/>
                </a:lnTo>
                <a:lnTo>
                  <a:pt x="0" y="749300"/>
                </a:lnTo>
                <a:close/>
              </a:path>
            </a:pathLst>
          </a:custGeom>
          <a:solidFill>
            <a:srgbClr val="00206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107504" y="6539266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© Heidrun Demo, </a:t>
            </a:r>
            <a:r>
              <a:rPr lang="en-US" sz="800" dirty="0" err="1" smtClean="0">
                <a:latin typeface="Arial"/>
                <a:cs typeface="Arial"/>
              </a:rPr>
              <a:t>Libera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 err="1" smtClean="0">
                <a:latin typeface="Arial"/>
                <a:cs typeface="Arial"/>
              </a:rPr>
              <a:t>Università</a:t>
            </a:r>
            <a:r>
              <a:rPr lang="en-US" sz="800" dirty="0" smtClean="0">
                <a:latin typeface="Arial"/>
                <a:cs typeface="Arial"/>
              </a:rPr>
              <a:t> di Bolzano</a:t>
            </a:r>
            <a:endParaRPr lang="en-US" sz="8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75769"/>
            <a:ext cx="13906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1818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71463" y="837205"/>
            <a:ext cx="8458200" cy="592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it-IT" sz="2400" b="1" dirty="0">
              <a:solidFill>
                <a:srgbClr val="404040"/>
              </a:solidFill>
              <a:latin typeface="Calibri" pitchFamily="34" charset="0"/>
            </a:endParaRPr>
          </a:p>
          <a:p>
            <a:pPr marL="0" indent="0" eaLnBrk="1" hangingPunct="1"/>
            <a:r>
              <a:rPr lang="it-IT" sz="2400" b="1" dirty="0" smtClean="0">
                <a:solidFill>
                  <a:srgbClr val="002060"/>
                </a:solidFill>
                <a:latin typeface="Candara"/>
              </a:rPr>
              <a:t>Prima volta: 2 anni</a:t>
            </a:r>
          </a:p>
          <a:p>
            <a:pPr marL="0" indent="0" eaLnBrk="1" hangingPunct="1"/>
            <a:endParaRPr lang="it-IT" sz="2400" b="1" dirty="0">
              <a:solidFill>
                <a:srgbClr val="002060"/>
              </a:solidFill>
              <a:latin typeface="Candara"/>
            </a:endParaRPr>
          </a:p>
          <a:p>
            <a:pPr eaLnBrk="1" hangingPunct="1">
              <a:buFontTx/>
              <a:buChar char="-"/>
            </a:pPr>
            <a:r>
              <a:rPr lang="it-IT" sz="2400" b="1" dirty="0" smtClean="0">
                <a:solidFill>
                  <a:srgbClr val="002060"/>
                </a:solidFill>
                <a:latin typeface="Candara"/>
              </a:rPr>
              <a:t>1˚ anno: </a:t>
            </a:r>
            <a:r>
              <a:rPr lang="it-IT" sz="2400" b="1" dirty="0" err="1" smtClean="0">
                <a:solidFill>
                  <a:srgbClr val="002060"/>
                </a:solidFill>
                <a:latin typeface="Candara"/>
              </a:rPr>
              <a:t>cominiciare</a:t>
            </a:r>
            <a:r>
              <a:rPr lang="it-IT" sz="2400" b="1" dirty="0" smtClean="0">
                <a:solidFill>
                  <a:srgbClr val="002060"/>
                </a:solidFill>
                <a:latin typeface="Candara"/>
              </a:rPr>
              <a:t>, autovalutazione, </a:t>
            </a:r>
            <a:r>
              <a:rPr lang="it-IT" sz="2400" b="1" dirty="0" err="1" smtClean="0">
                <a:solidFill>
                  <a:srgbClr val="002060"/>
                </a:solidFill>
                <a:latin typeface="Candara"/>
              </a:rPr>
              <a:t>porgettazione</a:t>
            </a:r>
            <a:r>
              <a:rPr lang="it-IT" sz="2400" b="1" dirty="0" smtClean="0">
                <a:solidFill>
                  <a:srgbClr val="002060"/>
                </a:solidFill>
                <a:latin typeface="Candara"/>
              </a:rPr>
              <a:t> di priorità e strategie</a:t>
            </a:r>
          </a:p>
          <a:p>
            <a:pPr eaLnBrk="1" hangingPunct="1">
              <a:buFontTx/>
              <a:buChar char="-"/>
            </a:pPr>
            <a:endParaRPr lang="it-IT" sz="2400" b="1" dirty="0">
              <a:solidFill>
                <a:srgbClr val="002060"/>
              </a:solidFill>
              <a:latin typeface="Candara"/>
            </a:endParaRPr>
          </a:p>
          <a:p>
            <a:pPr eaLnBrk="1" hangingPunct="1">
              <a:buFontTx/>
              <a:buChar char="-"/>
            </a:pPr>
            <a:r>
              <a:rPr lang="it-IT" sz="2400" b="1" dirty="0" smtClean="0">
                <a:solidFill>
                  <a:srgbClr val="002060"/>
                </a:solidFill>
                <a:latin typeface="Candara"/>
              </a:rPr>
              <a:t>2˚ anno: realizzare, revisione/nuova autovalutazione/nuova progettazione</a:t>
            </a:r>
          </a:p>
          <a:p>
            <a:pPr eaLnBrk="1" hangingPunct="1">
              <a:buFontTx/>
              <a:buChar char="-"/>
            </a:pPr>
            <a:endParaRPr lang="it-IT" sz="2400" b="1" dirty="0">
              <a:solidFill>
                <a:srgbClr val="002060"/>
              </a:solidFill>
              <a:latin typeface="Candara"/>
            </a:endParaRPr>
          </a:p>
          <a:p>
            <a:pPr marL="0" indent="0" eaLnBrk="1" hangingPunct="1"/>
            <a:endParaRPr lang="it-IT" sz="2400" b="1" dirty="0" smtClean="0">
              <a:solidFill>
                <a:srgbClr val="002060"/>
              </a:solidFill>
              <a:latin typeface="Candara"/>
            </a:endParaRPr>
          </a:p>
          <a:p>
            <a:pPr marL="0" indent="0" eaLnBrk="1" hangingPunct="1"/>
            <a:r>
              <a:rPr lang="it-IT" sz="2400" b="1" dirty="0" smtClean="0">
                <a:solidFill>
                  <a:srgbClr val="002060"/>
                </a:solidFill>
                <a:latin typeface="Candara"/>
              </a:rPr>
              <a:t>A regime: 1 anno</a:t>
            </a:r>
          </a:p>
          <a:p>
            <a:pPr eaLnBrk="1" hangingPunct="1">
              <a:buFontTx/>
              <a:buChar char="-"/>
            </a:pPr>
            <a:r>
              <a:rPr lang="it-IT" sz="2400" b="1" dirty="0" smtClean="0">
                <a:solidFill>
                  <a:srgbClr val="002060"/>
                </a:solidFill>
                <a:latin typeface="Candara"/>
              </a:rPr>
              <a:t>Durante tutto l’anno: realizzazione delle priorità decise l’anno precedente</a:t>
            </a:r>
          </a:p>
          <a:p>
            <a:pPr eaLnBrk="1" hangingPunct="1">
              <a:buFontTx/>
              <a:buChar char="-"/>
            </a:pPr>
            <a:r>
              <a:rPr lang="it-IT" sz="2400" b="1" dirty="0" smtClean="0">
                <a:solidFill>
                  <a:srgbClr val="002060"/>
                </a:solidFill>
                <a:latin typeface="Candara"/>
              </a:rPr>
              <a:t>Da aprile: autovalutazione e progettazione per l’anno successivo</a:t>
            </a:r>
          </a:p>
          <a:p>
            <a:pPr eaLnBrk="1" hangingPunct="1">
              <a:buFontTx/>
              <a:buChar char="-"/>
            </a:pPr>
            <a:endParaRPr lang="it-IT" sz="2400" b="1" dirty="0" smtClean="0">
              <a:solidFill>
                <a:srgbClr val="002060"/>
              </a:solidFill>
              <a:latin typeface="Candar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442" y="6539266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© Heidrun Demo, </a:t>
            </a:r>
            <a:r>
              <a:rPr lang="en-US" sz="800" dirty="0" err="1" smtClean="0">
                <a:solidFill>
                  <a:srgbClr val="FFFFFF"/>
                </a:solidFill>
                <a:latin typeface="Arial"/>
                <a:cs typeface="Arial"/>
              </a:rPr>
              <a:t>Libera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Arial"/>
                <a:cs typeface="Arial"/>
              </a:rPr>
              <a:t>Università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 di Bolzano</a:t>
            </a:r>
            <a:endParaRPr lang="en-US" sz="800" dirty="0">
              <a:solidFill>
                <a:srgbClr val="FFFFFF"/>
              </a:solidFill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75769"/>
            <a:ext cx="13906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TEMPI</a:t>
            </a:r>
          </a:p>
        </p:txBody>
      </p:sp>
    </p:spTree>
    <p:extLst>
      <p:ext uri="{BB962C8B-B14F-4D97-AF65-F5344CB8AC3E}">
        <p14:creationId xmlns:p14="http://schemas.microsoft.com/office/powerpoint/2010/main" xmlns="" val="27624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71463" y="837205"/>
            <a:ext cx="8458200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it-IT" sz="2400" b="1" dirty="0">
              <a:solidFill>
                <a:srgbClr val="404040"/>
              </a:solidFill>
              <a:latin typeface="Calibri" pitchFamily="34" charset="0"/>
            </a:endParaRPr>
          </a:p>
          <a:p>
            <a:pPr marL="0" indent="0" eaLnBrk="1" hangingPunct="1"/>
            <a:endParaRPr lang="it-IT" sz="2400" b="1" dirty="0" smtClean="0">
              <a:solidFill>
                <a:srgbClr val="002060"/>
              </a:solidFill>
              <a:latin typeface="Candara"/>
            </a:endParaRPr>
          </a:p>
          <a:p>
            <a:pPr eaLnBrk="1" hangingPunct="1">
              <a:buFontTx/>
              <a:buChar char="-"/>
            </a:pPr>
            <a:endParaRPr lang="it-IT" sz="2400" b="1" dirty="0" smtClean="0">
              <a:solidFill>
                <a:srgbClr val="002060"/>
              </a:solidFill>
              <a:latin typeface="Candar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442" y="6539266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© Heidrun Demo, </a:t>
            </a:r>
            <a:r>
              <a:rPr lang="en-US" sz="800" dirty="0" err="1" smtClean="0">
                <a:solidFill>
                  <a:srgbClr val="FFFFFF"/>
                </a:solidFill>
                <a:latin typeface="Arial"/>
                <a:cs typeface="Arial"/>
              </a:rPr>
              <a:t>Libera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Arial"/>
                <a:cs typeface="Arial"/>
              </a:rPr>
              <a:t>Università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 di Bolzano</a:t>
            </a:r>
            <a:endParaRPr lang="en-US" sz="800" dirty="0">
              <a:solidFill>
                <a:srgbClr val="FFFFFF"/>
              </a:solidFill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75769"/>
            <a:ext cx="13906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IMPEGNO ANNUALE PER LA SCUOLA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1012" y="1474787"/>
            <a:ext cx="2657475" cy="646331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Lucida Grande" charset="0"/>
                <a:ea typeface="Geneva" charset="-128"/>
              </a:rPr>
              <a:t>INDEX </a:t>
            </a:r>
            <a:r>
              <a:rPr lang="en-US" b="1" dirty="0" smtClean="0">
                <a:latin typeface="Lucida Grande" charset="0"/>
                <a:ea typeface="Geneva" charset="-128"/>
              </a:rPr>
              <a:t>TEAM (</a:t>
            </a:r>
            <a:r>
              <a:rPr lang="en-US" b="1" dirty="0" err="1" smtClean="0">
                <a:latin typeface="Lucida Grande" charset="0"/>
                <a:ea typeface="Geneva" charset="-128"/>
              </a:rPr>
              <a:t>gruppo</a:t>
            </a:r>
            <a:r>
              <a:rPr lang="en-US" b="1" dirty="0" smtClean="0">
                <a:latin typeface="Lucida Grande" charset="0"/>
                <a:ea typeface="Geneva" charset="-128"/>
              </a:rPr>
              <a:t> di </a:t>
            </a:r>
            <a:r>
              <a:rPr lang="en-US" b="1" dirty="0" err="1" smtClean="0">
                <a:latin typeface="Lucida Grande" charset="0"/>
                <a:ea typeface="Geneva" charset="-128"/>
              </a:rPr>
              <a:t>coordinamento</a:t>
            </a:r>
            <a:r>
              <a:rPr lang="en-US" b="1" dirty="0" smtClean="0">
                <a:latin typeface="Lucida Grande" charset="0"/>
                <a:ea typeface="Geneva" charset="-128"/>
              </a:rPr>
              <a:t>)</a:t>
            </a:r>
            <a:endParaRPr lang="en-US" b="1" dirty="0">
              <a:latin typeface="Lucida Grande" charset="0"/>
              <a:ea typeface="Geneva" charset="-128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481012" y="2619769"/>
            <a:ext cx="2657475" cy="369887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Lucida Grande" charset="0"/>
                <a:ea typeface="Geneva" charset="-128"/>
              </a:rPr>
              <a:t>COLLEGIO DOCENTI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481012" y="3544198"/>
            <a:ext cx="2657475" cy="369887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Lucida Grande" charset="0"/>
                <a:ea typeface="Geneva" charset="-128"/>
              </a:rPr>
              <a:t>ALUNNI</a:t>
            </a:r>
          </a:p>
        </p:txBody>
      </p:sp>
      <p:sp>
        <p:nvSpPr>
          <p:cNvPr id="10" name="TextBox 12"/>
          <p:cNvSpPr txBox="1"/>
          <p:nvPr/>
        </p:nvSpPr>
        <p:spPr>
          <a:xfrm>
            <a:off x="481012" y="4577334"/>
            <a:ext cx="2657475" cy="368300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Lucida Grande" charset="0"/>
                <a:ea typeface="Geneva" charset="-128"/>
              </a:rPr>
              <a:t>GENITORI</a:t>
            </a:r>
          </a:p>
        </p:txBody>
      </p:sp>
      <p:sp>
        <p:nvSpPr>
          <p:cNvPr id="11" name="TextBox 13"/>
          <p:cNvSpPr txBox="1"/>
          <p:nvPr/>
        </p:nvSpPr>
        <p:spPr>
          <a:xfrm>
            <a:off x="3543300" y="1471946"/>
            <a:ext cx="5186363" cy="646113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 b="1" dirty="0"/>
              <a:t>4-5 Index Team </a:t>
            </a:r>
            <a:r>
              <a:rPr lang="en-US" altLang="it-IT" sz="1800" dirty="0"/>
              <a:t>+ </a:t>
            </a:r>
            <a:r>
              <a:rPr lang="en-US" altLang="it-IT" sz="1800" b="1" dirty="0"/>
              <a:t>2 </a:t>
            </a:r>
            <a:r>
              <a:rPr lang="en-US" altLang="it-IT" sz="1800" b="1" dirty="0" err="1"/>
              <a:t>incontri</a:t>
            </a:r>
            <a:r>
              <a:rPr lang="en-US" altLang="it-IT" sz="1800" b="1" dirty="0"/>
              <a:t> con </a:t>
            </a:r>
            <a:r>
              <a:rPr lang="en-US" altLang="it-IT" sz="1800" b="1" dirty="0" err="1"/>
              <a:t>collegio</a:t>
            </a:r>
            <a:r>
              <a:rPr lang="en-US" altLang="it-IT" sz="1800" b="1" dirty="0"/>
              <a:t> </a:t>
            </a:r>
            <a:r>
              <a:rPr lang="en-US" altLang="it-IT" sz="1800" dirty="0"/>
              <a:t>(+ </a:t>
            </a:r>
            <a:r>
              <a:rPr lang="en-US" altLang="it-IT" sz="1800" dirty="0" err="1"/>
              <a:t>incontri</a:t>
            </a:r>
            <a:r>
              <a:rPr lang="en-US" altLang="it-IT" sz="1800" dirty="0"/>
              <a:t> con </a:t>
            </a:r>
            <a:r>
              <a:rPr lang="en-US" altLang="it-IT" sz="1800" dirty="0" err="1"/>
              <a:t>alunni</a:t>
            </a:r>
            <a:r>
              <a:rPr lang="en-US" altLang="it-IT" sz="1800" dirty="0"/>
              <a:t> e </a:t>
            </a:r>
            <a:r>
              <a:rPr lang="en-US" altLang="it-IT" sz="1800" dirty="0" err="1"/>
              <a:t>genitori</a:t>
            </a:r>
            <a:r>
              <a:rPr lang="en-US" altLang="it-IT" sz="1800" dirty="0"/>
              <a:t>) </a:t>
            </a:r>
            <a:r>
              <a:rPr lang="en-US" altLang="it-IT" sz="1800" dirty="0" err="1"/>
              <a:t>all’anno</a:t>
            </a:r>
            <a:endParaRPr lang="en-US" altLang="it-IT" sz="1800" dirty="0"/>
          </a:p>
        </p:txBody>
      </p:sp>
      <p:sp>
        <p:nvSpPr>
          <p:cNvPr id="13" name="TextBox 14"/>
          <p:cNvSpPr txBox="1"/>
          <p:nvPr/>
        </p:nvSpPr>
        <p:spPr>
          <a:xfrm>
            <a:off x="3543300" y="2568576"/>
            <a:ext cx="5186363" cy="369332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Lucida Grande" charset="0"/>
                <a:ea typeface="Geneva" charset="-128"/>
              </a:rPr>
              <a:t>2 </a:t>
            </a:r>
            <a:r>
              <a:rPr lang="en-US" b="1" dirty="0" err="1">
                <a:latin typeface="Lucida Grande" charset="0"/>
                <a:ea typeface="Geneva" charset="-128"/>
              </a:rPr>
              <a:t>incontri</a:t>
            </a:r>
            <a:r>
              <a:rPr lang="en-US" b="1" dirty="0">
                <a:latin typeface="Lucida Grande" charset="0"/>
                <a:ea typeface="Geneva" charset="-128"/>
              </a:rPr>
              <a:t>  </a:t>
            </a:r>
            <a:r>
              <a:rPr lang="en-US" dirty="0">
                <a:latin typeface="Lucida Grande" charset="0"/>
                <a:ea typeface="Geneva" charset="-128"/>
              </a:rPr>
              <a:t>(+ </a:t>
            </a:r>
            <a:r>
              <a:rPr lang="en-US" dirty="0" err="1" smtClean="0">
                <a:latin typeface="Lucida Grande" charset="0"/>
                <a:ea typeface="Geneva" charset="-128"/>
              </a:rPr>
              <a:t>lavoro</a:t>
            </a:r>
            <a:r>
              <a:rPr lang="en-US" dirty="0" smtClean="0">
                <a:latin typeface="Lucida Grande" charset="0"/>
                <a:ea typeface="Geneva" charset="-128"/>
              </a:rPr>
              <a:t> con </a:t>
            </a:r>
            <a:r>
              <a:rPr lang="en-US" dirty="0" err="1" smtClean="0">
                <a:latin typeface="Lucida Grande" charset="0"/>
                <a:ea typeface="Geneva" charset="-128"/>
              </a:rPr>
              <a:t>alunni</a:t>
            </a:r>
            <a:r>
              <a:rPr lang="en-US" dirty="0" smtClean="0">
                <a:latin typeface="Lucida Grande" charset="0"/>
                <a:ea typeface="Geneva" charset="-128"/>
              </a:rPr>
              <a:t> e </a:t>
            </a:r>
            <a:r>
              <a:rPr lang="en-US" dirty="0" err="1" smtClean="0">
                <a:latin typeface="Lucida Grande" charset="0"/>
                <a:ea typeface="Geneva" charset="-128"/>
              </a:rPr>
              <a:t>genitori</a:t>
            </a:r>
            <a:r>
              <a:rPr lang="en-US" dirty="0" smtClean="0">
                <a:latin typeface="Lucida Grande" charset="0"/>
                <a:ea typeface="Geneva" charset="-128"/>
              </a:rPr>
              <a:t>)</a:t>
            </a:r>
            <a:endParaRPr lang="en-US" dirty="0">
              <a:latin typeface="Lucida Grande" charset="0"/>
              <a:ea typeface="Geneva" charset="-128"/>
            </a:endParaRPr>
          </a:p>
        </p:txBody>
      </p:sp>
      <p:sp>
        <p:nvSpPr>
          <p:cNvPr id="14" name="TextBox 15"/>
          <p:cNvSpPr txBox="1"/>
          <p:nvPr/>
        </p:nvSpPr>
        <p:spPr>
          <a:xfrm>
            <a:off x="3543300" y="3559072"/>
            <a:ext cx="5186363" cy="369887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 b="1" dirty="0"/>
              <a:t>1 </a:t>
            </a:r>
            <a:r>
              <a:rPr lang="en-US" altLang="it-IT" sz="1800" b="1" dirty="0" smtClean="0"/>
              <a:t>/ 2 volte </a:t>
            </a:r>
            <a:r>
              <a:rPr lang="en-US" altLang="it-IT" sz="1800" b="1" dirty="0" err="1" smtClean="0"/>
              <a:t>all’anno</a:t>
            </a:r>
            <a:endParaRPr lang="en-US" altLang="it-IT" sz="1800" dirty="0"/>
          </a:p>
        </p:txBody>
      </p:sp>
      <p:sp>
        <p:nvSpPr>
          <p:cNvPr id="15" name="TextBox 17"/>
          <p:cNvSpPr txBox="1"/>
          <p:nvPr/>
        </p:nvSpPr>
        <p:spPr>
          <a:xfrm>
            <a:off x="3561193" y="4482245"/>
            <a:ext cx="5186363" cy="368300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 b="1" dirty="0" smtClean="0"/>
              <a:t>1 /2 volte </a:t>
            </a:r>
            <a:r>
              <a:rPr lang="en-US" altLang="it-IT" sz="1800" b="1" dirty="0" err="1" smtClean="0"/>
              <a:t>all’anno</a:t>
            </a:r>
            <a:endParaRPr lang="en-US" altLang="it-IT" sz="1800" dirty="0"/>
          </a:p>
        </p:txBody>
      </p:sp>
      <p:sp>
        <p:nvSpPr>
          <p:cNvPr id="17" name="TextBox 19"/>
          <p:cNvSpPr txBox="1"/>
          <p:nvPr/>
        </p:nvSpPr>
        <p:spPr>
          <a:xfrm>
            <a:off x="481012" y="5509490"/>
            <a:ext cx="5531148" cy="646112"/>
          </a:xfrm>
          <a:prstGeom prst="rect">
            <a:avLst/>
          </a:prstGeom>
          <a:solidFill>
            <a:srgbClr val="002060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11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 dirty="0" err="1"/>
              <a:t>Vanno</a:t>
            </a:r>
            <a:r>
              <a:rPr lang="en-US" altLang="it-IT" sz="1800" dirty="0"/>
              <a:t> </a:t>
            </a:r>
            <a:r>
              <a:rPr lang="en-US" altLang="it-IT" sz="1800" dirty="0" err="1"/>
              <a:t>aggiunti</a:t>
            </a:r>
            <a:r>
              <a:rPr lang="en-US" altLang="it-IT" sz="1800" dirty="0"/>
              <a:t> </a:t>
            </a:r>
            <a:r>
              <a:rPr lang="en-US" altLang="it-IT" sz="1800" dirty="0" err="1"/>
              <a:t>eventuali</a:t>
            </a:r>
            <a:r>
              <a:rPr lang="en-US" altLang="it-IT" sz="1800" dirty="0"/>
              <a:t> </a:t>
            </a:r>
            <a:r>
              <a:rPr lang="en-US" altLang="it-IT" sz="1800" dirty="0" err="1"/>
              <a:t>impegni</a:t>
            </a:r>
            <a:r>
              <a:rPr lang="en-US" altLang="it-IT" sz="1800" dirty="0"/>
              <a:t> </a:t>
            </a:r>
            <a:r>
              <a:rPr lang="en-US" altLang="it-IT" sz="1800" dirty="0" err="1"/>
              <a:t>legati</a:t>
            </a:r>
            <a:r>
              <a:rPr lang="en-US" altLang="it-IT" sz="1800" dirty="0"/>
              <a:t> </a:t>
            </a:r>
            <a:r>
              <a:rPr lang="en-US" altLang="it-IT" sz="1800" dirty="0" err="1"/>
              <a:t>alle</a:t>
            </a:r>
            <a:r>
              <a:rPr lang="en-US" altLang="it-IT" sz="1800" dirty="0"/>
              <a:t> </a:t>
            </a:r>
            <a:r>
              <a:rPr lang="en-US" altLang="it-IT" sz="1800" dirty="0" err="1"/>
              <a:t>strategie</a:t>
            </a:r>
            <a:r>
              <a:rPr lang="en-US" altLang="it-IT" sz="1800" dirty="0"/>
              <a:t> </a:t>
            </a:r>
            <a:r>
              <a:rPr lang="en-US" altLang="it-IT" sz="1800" dirty="0" err="1"/>
              <a:t>scelte</a:t>
            </a:r>
            <a:r>
              <a:rPr lang="en-US" altLang="it-IT" sz="1800" dirty="0"/>
              <a:t> per </a:t>
            </a:r>
            <a:r>
              <a:rPr lang="en-US" altLang="it-IT" sz="1800" dirty="0" err="1"/>
              <a:t>realizzare</a:t>
            </a:r>
            <a:r>
              <a:rPr lang="en-US" altLang="it-IT" sz="1800" dirty="0"/>
              <a:t> le </a:t>
            </a:r>
            <a:r>
              <a:rPr lang="en-US" altLang="it-IT" sz="1800" dirty="0" err="1"/>
              <a:t>priorità</a:t>
            </a:r>
            <a:endParaRPr lang="en-US" altLang="it-IT" sz="1800" dirty="0"/>
          </a:p>
        </p:txBody>
      </p:sp>
    </p:spTree>
    <p:extLst>
      <p:ext uri="{BB962C8B-B14F-4D97-AF65-F5344CB8AC3E}">
        <p14:creationId xmlns:p14="http://schemas.microsoft.com/office/powerpoint/2010/main" xmlns="" val="251295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16704" y="1340768"/>
            <a:ext cx="8458200" cy="445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it-IT" sz="2400" b="1" dirty="0">
              <a:solidFill>
                <a:srgbClr val="404040"/>
              </a:solidFill>
              <a:latin typeface="Calibri" pitchFamily="34" charset="0"/>
            </a:endParaRPr>
          </a:p>
          <a:p>
            <a:pPr marL="457200" indent="-457200" eaLnBrk="1" hangingPunct="1">
              <a:buAutoNum type="arabicPeriod"/>
            </a:pPr>
            <a:r>
              <a:rPr lang="it-IT" sz="2400" b="1" dirty="0" smtClean="0">
                <a:solidFill>
                  <a:srgbClr val="002060"/>
                </a:solidFill>
                <a:latin typeface="+mn-lt"/>
              </a:rPr>
              <a:t>Decidere di cominciare</a:t>
            </a:r>
          </a:p>
          <a:p>
            <a:pPr marL="0" indent="0" eaLnBrk="1" hangingPunct="1"/>
            <a:endParaRPr lang="it-IT" sz="2400" b="1" dirty="0">
              <a:solidFill>
                <a:srgbClr val="002060"/>
              </a:solidFill>
              <a:latin typeface="+mn-lt"/>
            </a:endParaRPr>
          </a:p>
          <a:p>
            <a:pPr marL="0" indent="0" eaLnBrk="1" hangingPunct="1"/>
            <a:r>
              <a:rPr lang="it-IT" sz="2400" b="1" dirty="0" smtClean="0">
                <a:solidFill>
                  <a:srgbClr val="002060"/>
                </a:solidFill>
                <a:latin typeface="+mn-lt"/>
              </a:rPr>
              <a:t>	Importante condividere:</a:t>
            </a:r>
          </a:p>
          <a:p>
            <a:pPr marL="0" indent="0" eaLnBrk="1" hangingPunct="1"/>
            <a:endParaRPr lang="it-IT" sz="2400" b="1" dirty="0" smtClean="0">
              <a:solidFill>
                <a:srgbClr val="002060"/>
              </a:solidFill>
              <a:latin typeface="+mn-lt"/>
            </a:endParaRPr>
          </a:p>
          <a:p>
            <a:pPr marL="0" indent="0" eaLnBrk="1" hangingPunct="1"/>
            <a:r>
              <a:rPr lang="it-IT" sz="2400" b="1" dirty="0">
                <a:solidFill>
                  <a:srgbClr val="002060"/>
                </a:solidFill>
                <a:latin typeface="+mn-lt"/>
              </a:rPr>
              <a:t>	</a:t>
            </a:r>
            <a:r>
              <a:rPr lang="it-IT" sz="2400" b="1" dirty="0" smtClean="0">
                <a:solidFill>
                  <a:srgbClr val="002060"/>
                </a:solidFill>
                <a:latin typeface="+mn-lt"/>
              </a:rPr>
              <a:t>- idea di inclusione</a:t>
            </a:r>
          </a:p>
          <a:p>
            <a:pPr marL="0" indent="0" eaLnBrk="1" hangingPunct="1"/>
            <a:endParaRPr lang="it-IT" sz="2400" b="1" dirty="0" smtClean="0">
              <a:solidFill>
                <a:srgbClr val="002060"/>
              </a:solidFill>
              <a:latin typeface="+mn-lt"/>
            </a:endParaRPr>
          </a:p>
          <a:p>
            <a:pPr marL="0" indent="0" eaLnBrk="1" hangingPunct="1"/>
            <a:r>
              <a:rPr lang="it-IT" sz="2400" b="1" dirty="0">
                <a:solidFill>
                  <a:srgbClr val="002060"/>
                </a:solidFill>
                <a:latin typeface="+mn-lt"/>
              </a:rPr>
              <a:t>	</a:t>
            </a:r>
            <a:r>
              <a:rPr lang="it-IT" sz="2400" b="1" dirty="0" smtClean="0">
                <a:solidFill>
                  <a:srgbClr val="002060"/>
                </a:solidFill>
                <a:latin typeface="+mn-lt"/>
              </a:rPr>
              <a:t>- indicazioni pratiche sul lavoro</a:t>
            </a:r>
          </a:p>
          <a:p>
            <a:pPr marL="0" indent="0" eaLnBrk="1" hangingPunct="1"/>
            <a:endParaRPr lang="it-IT" sz="2400" b="1" dirty="0">
              <a:solidFill>
                <a:srgbClr val="002060"/>
              </a:solidFill>
              <a:latin typeface="+mn-lt"/>
            </a:endParaRPr>
          </a:p>
          <a:p>
            <a:pPr marL="0" indent="0" eaLnBrk="1" hangingPunct="1"/>
            <a:r>
              <a:rPr lang="it-IT" sz="2400" b="1" dirty="0" smtClean="0">
                <a:solidFill>
                  <a:srgbClr val="002060"/>
                </a:solidFill>
                <a:latin typeface="+mn-lt"/>
              </a:rPr>
              <a:t>Passaggio formale nel Collegio Docenti si rivela come fondamentale</a:t>
            </a:r>
          </a:p>
          <a:p>
            <a:pPr marL="0" indent="0" eaLnBrk="1" hangingPunct="1"/>
            <a:endParaRPr lang="it-IT" sz="2400" b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442" y="6539266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© Heidrun Demo, </a:t>
            </a:r>
            <a:r>
              <a:rPr lang="en-US" sz="800" dirty="0" err="1" smtClean="0">
                <a:latin typeface="Arial"/>
                <a:cs typeface="Arial"/>
              </a:rPr>
              <a:t>Libera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 err="1" smtClean="0">
                <a:latin typeface="Arial"/>
                <a:cs typeface="Arial"/>
              </a:rPr>
              <a:t>Università</a:t>
            </a:r>
            <a:r>
              <a:rPr lang="en-US" sz="800" dirty="0" smtClean="0">
                <a:latin typeface="Arial"/>
                <a:cs typeface="Arial"/>
              </a:rPr>
              <a:t> di Bolzano</a:t>
            </a:r>
            <a:endParaRPr lang="en-US" sz="800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75769"/>
            <a:ext cx="13906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FASE 1: COMINCIARE</a:t>
            </a:r>
          </a:p>
        </p:txBody>
      </p:sp>
    </p:spTree>
    <p:extLst>
      <p:ext uri="{BB962C8B-B14F-4D97-AF65-F5344CB8AC3E}">
        <p14:creationId xmlns:p14="http://schemas.microsoft.com/office/powerpoint/2010/main" xmlns="" val="31200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16704" y="1340768"/>
            <a:ext cx="8458200" cy="297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it-IT" sz="2400" b="1" dirty="0">
              <a:solidFill>
                <a:srgbClr val="404040"/>
              </a:solidFill>
              <a:latin typeface="Calibri" pitchFamily="34" charset="0"/>
            </a:endParaRPr>
          </a:p>
          <a:p>
            <a:pPr marL="0" indent="0" eaLnBrk="1" hangingPunct="1"/>
            <a:endParaRPr lang="it-IT" sz="2400" b="1" dirty="0" smtClean="0">
              <a:solidFill>
                <a:srgbClr val="002060"/>
              </a:solidFill>
              <a:latin typeface="+mn-lt"/>
            </a:endParaRPr>
          </a:p>
          <a:p>
            <a:pPr marL="0" indent="0" eaLnBrk="1" hangingPunct="1"/>
            <a:r>
              <a:rPr lang="it-IT" sz="2400" b="1" dirty="0" smtClean="0">
                <a:solidFill>
                  <a:srgbClr val="002060"/>
                </a:solidFill>
                <a:latin typeface="+mn-lt"/>
              </a:rPr>
              <a:t>In coppia:</a:t>
            </a:r>
          </a:p>
          <a:p>
            <a:pPr marL="0" indent="0" eaLnBrk="1" hangingPunct="1"/>
            <a:endParaRPr lang="it-IT" sz="2400" b="1" dirty="0">
              <a:solidFill>
                <a:srgbClr val="002060"/>
              </a:solidFill>
              <a:latin typeface="+mn-lt"/>
            </a:endParaRPr>
          </a:p>
          <a:p>
            <a:pPr marL="0" indent="0" eaLnBrk="1" hangingPunct="1"/>
            <a:r>
              <a:rPr lang="it-IT" sz="2400" b="1" dirty="0" smtClean="0">
                <a:solidFill>
                  <a:srgbClr val="002060"/>
                </a:solidFill>
                <a:latin typeface="+mn-lt"/>
              </a:rPr>
              <a:t>Discutete le possibili resistenze che l’uso dell’Index troverebbe nella vostra scuola.</a:t>
            </a:r>
          </a:p>
          <a:p>
            <a:pPr marL="0" indent="0" eaLnBrk="1" hangingPunct="1"/>
            <a:endParaRPr lang="it-IT" sz="2400" b="1" dirty="0">
              <a:solidFill>
                <a:srgbClr val="002060"/>
              </a:solidFill>
              <a:latin typeface="+mn-lt"/>
            </a:endParaRPr>
          </a:p>
          <a:p>
            <a:pPr marL="0" indent="0" eaLnBrk="1" hangingPunct="1"/>
            <a:r>
              <a:rPr lang="it-IT" sz="2400" b="1" dirty="0" smtClean="0">
                <a:solidFill>
                  <a:srgbClr val="002060"/>
                </a:solidFill>
                <a:latin typeface="+mn-lt"/>
              </a:rPr>
              <a:t>Pensate a risposte.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442" y="6539266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© Heidrun Demo, </a:t>
            </a:r>
            <a:r>
              <a:rPr lang="en-US" sz="800" dirty="0" err="1" smtClean="0">
                <a:latin typeface="Arial"/>
                <a:cs typeface="Arial"/>
              </a:rPr>
              <a:t>Libera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 err="1" smtClean="0">
                <a:latin typeface="Arial"/>
                <a:cs typeface="Arial"/>
              </a:rPr>
              <a:t>Università</a:t>
            </a:r>
            <a:r>
              <a:rPr lang="en-US" sz="800" dirty="0" smtClean="0">
                <a:latin typeface="Arial"/>
                <a:cs typeface="Arial"/>
              </a:rPr>
              <a:t> di Bolzano</a:t>
            </a:r>
            <a:endParaRPr lang="en-US" sz="800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75769"/>
            <a:ext cx="13906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ATTIVITA’</a:t>
            </a:r>
          </a:p>
        </p:txBody>
      </p:sp>
    </p:spTree>
    <p:extLst>
      <p:ext uri="{BB962C8B-B14F-4D97-AF65-F5344CB8AC3E}">
        <p14:creationId xmlns:p14="http://schemas.microsoft.com/office/powerpoint/2010/main" xmlns="" val="256080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Tradeshow</Template>
  <TotalTime>0</TotalTime>
  <Words>2356</Words>
  <Application>Microsoft Office PowerPoint</Application>
  <PresentationFormat>Presentazione su schermo (4:3)</PresentationFormat>
  <Paragraphs>628</Paragraphs>
  <Slides>48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49" baseType="lpstr">
      <vt:lpstr>Tradeshow</vt:lpstr>
      <vt:lpstr>heidrun Demo Libera Università di Bolzano www.integrazioneinclusione.wordpress.com</vt:lpstr>
      <vt:lpstr>CHE COS’E’ INDEX PER L’INCLUSIONE?</vt:lpstr>
      <vt:lpstr>INCLUSIONE  - MODELLO SOCIALE</vt:lpstr>
      <vt:lpstr>Diapositiva 4</vt:lpstr>
      <vt:lpstr>Diapositiva 5</vt:lpstr>
      <vt:lpstr>TEMPI</vt:lpstr>
      <vt:lpstr>IMPEGNO ANNUALE PER LA SCUOLA</vt:lpstr>
      <vt:lpstr>FASE 1: COMINCIARE</vt:lpstr>
      <vt:lpstr>ATTIVITA’</vt:lpstr>
      <vt:lpstr>Diapositiva 10</vt:lpstr>
      <vt:lpstr>Diapositiva 11</vt:lpstr>
      <vt:lpstr>Diapositiva 12</vt:lpstr>
      <vt:lpstr>AMICO CRITICO</vt:lpstr>
      <vt:lpstr>FASE 2: AUTOVALUTAZIONE</vt:lpstr>
      <vt:lpstr>Diapositiva 15</vt:lpstr>
      <vt:lpstr>Diapositiva 16</vt:lpstr>
      <vt:lpstr>PASSAGGI IMPORTANTI DEL LAVORO COI QUESTIONARI</vt:lpstr>
      <vt:lpstr>Diapositiva 18</vt:lpstr>
      <vt:lpstr>ANALISI DATI</vt:lpstr>
      <vt:lpstr>Diapositiva 20</vt:lpstr>
      <vt:lpstr>FASE 3:  PROGETTARE PRIORITÀ E STRATEGIE</vt:lpstr>
      <vt:lpstr>SCEGLIERE LE PRIORITÀ</vt:lpstr>
      <vt:lpstr>PROGETTARE STRATEGIE</vt:lpstr>
      <vt:lpstr>Diapositiva 24</vt:lpstr>
      <vt:lpstr>Diapositiva 25</vt:lpstr>
      <vt:lpstr>Diapositiva 26</vt:lpstr>
      <vt:lpstr>FASE 4: REALIZZARE LE PRIORITÀ</vt:lpstr>
      <vt:lpstr>Diapositiva 28</vt:lpstr>
      <vt:lpstr>Diapositiva 29</vt:lpstr>
      <vt:lpstr>Diapositiva 30</vt:lpstr>
      <vt:lpstr>Diapositiva 31</vt:lpstr>
      <vt:lpstr>TEMI EMERSI DALL’AUTOVALUTAZIONE</vt:lpstr>
      <vt:lpstr>PROPOSTA DI PRIORITA’</vt:lpstr>
      <vt:lpstr> PRIORITA’ e STRATEGIE</vt:lpstr>
      <vt:lpstr>VALUTAZIONE DELLE STRATEGIE</vt:lpstr>
      <vt:lpstr>VALUTAZIONE DELLE STRATEGIE</vt:lpstr>
      <vt:lpstr>VALUTAZIONE INDEX</vt:lpstr>
      <vt:lpstr>Diapositiva 38</vt:lpstr>
      <vt:lpstr>Diapositiva 39</vt:lpstr>
      <vt:lpstr>RISULTATI DELL’AUTOVALUTAZIONE</vt:lpstr>
      <vt:lpstr>Diapositiva 41</vt:lpstr>
      <vt:lpstr>Diapositiva 42</vt:lpstr>
      <vt:lpstr>FASE 3: Progettazione di Priorità E STRATEGIE per il cambiamento</vt:lpstr>
      <vt:lpstr>Diapositiva 44</vt:lpstr>
      <vt:lpstr>Diapositiva 45</vt:lpstr>
      <vt:lpstr>Diapositiva 46</vt:lpstr>
      <vt:lpstr>Diapositiva 47</vt:lpstr>
      <vt:lpstr>Diapositiva 48</vt:lpstr>
    </vt:vector>
  </TitlesOfParts>
  <Company>Scientific Network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Scientific Network</dc:creator>
  <cp:lastModifiedBy>GUIDO</cp:lastModifiedBy>
  <cp:revision>82</cp:revision>
  <dcterms:created xsi:type="dcterms:W3CDTF">2013-04-23T09:10:24Z</dcterms:created>
  <dcterms:modified xsi:type="dcterms:W3CDTF">2014-11-21T16:45:28Z</dcterms:modified>
</cp:coreProperties>
</file>